
<file path=[Content_Types].xml><?xml version="1.0" encoding="utf-8"?>
<Types xmlns="http://schemas.openxmlformats.org/package/2006/content-types">
  <Default Extension="jpeg" ContentType="image/jpeg"/>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8"/>
  </p:notesMasterIdLst>
  <p:sldIdLst>
    <p:sldId id="257" r:id="rId4"/>
    <p:sldId id="258" r:id="rId5"/>
    <p:sldId id="282" r:id="rId6"/>
    <p:sldId id="281" r:id="rId7"/>
    <p:sldId id="264" r:id="rId9"/>
    <p:sldId id="279" r:id="rId10"/>
    <p:sldId id="280" r:id="rId11"/>
    <p:sldId id="266" r:id="rId12"/>
    <p:sldId id="267" r:id="rId13"/>
    <p:sldId id="268" r:id="rId14"/>
    <p:sldId id="270" r:id="rId15"/>
    <p:sldId id="269" r:id="rId16"/>
    <p:sldId id="271" r:id="rId17"/>
    <p:sldId id="256" r:id="rId18"/>
    <p:sldId id="277" r:id="rId19"/>
    <p:sldId id="278" r:id="rId20"/>
    <p:sldId id="272"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1C1"/>
    <a:srgbClr val="7ABF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60"/>
      </p:cViewPr>
      <p:guideLst>
        <p:guide orient="horz" pos="2150"/>
        <p:guide pos="378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notesMaster" Target="notesMasters/notesMaster1.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673E603-3B05-4E37-BCD4-5A12DA44036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1CB232-9FE1-4BA3-BC78-518E99D31B9E}"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73E603-3B05-4E37-BCD4-5A12DA44036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1CB232-9FE1-4BA3-BC78-518E99D31B9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73E603-3B05-4E37-BCD4-5A12DA44036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1CB232-9FE1-4BA3-BC78-518E99D31B9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5.png"/><Relationship Id="rId6" Type="http://schemas.microsoft.com/office/2007/relationships/media" Target="../media/media1.mp3"/><Relationship Id="rId5" Type="http://schemas.openxmlformats.org/officeDocument/2006/relationships/audio" Target="../media/media1.mp3"/><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image" Target="../media/image11.emf"/><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889" y="635"/>
            <a:ext cx="12190476" cy="6858858"/>
          </a:xfrm>
          <a:prstGeom prst="rect">
            <a:avLst/>
          </a:prstGeom>
        </p:spPr>
      </p:pic>
      <p:sp>
        <p:nvSpPr>
          <p:cNvPr id="35" name="文本框 34"/>
          <p:cNvSpPr txBox="1"/>
          <p:nvPr/>
        </p:nvSpPr>
        <p:spPr>
          <a:xfrm>
            <a:off x="3820185" y="1309433"/>
            <a:ext cx="6114973" cy="1753235"/>
          </a:xfrm>
          <a:prstGeom prst="rect">
            <a:avLst/>
          </a:prstGeom>
          <a:noFill/>
        </p:spPr>
        <p:txBody>
          <a:bodyPr wrap="square" rtlCol="0">
            <a:spAutoFit/>
          </a:bodyPr>
          <a:lstStyle/>
          <a:p>
            <a:pPr algn="ctr"/>
            <a:r>
              <a:rPr lang="zh-CN" altLang="en-US" sz="5400" b="1" dirty="0">
                <a:solidFill>
                  <a:srgbClr val="0071C1"/>
                </a:solidFill>
                <a:latin typeface="微软雅黑" panose="020B0503020204020204" pitchFamily="34" charset="-122"/>
                <a:ea typeface="微软雅黑" panose="020B0503020204020204" pitchFamily="34" charset="-122"/>
              </a:rPr>
              <a:t>车牌提取与识别开题报告</a:t>
            </a:r>
            <a:endParaRPr lang="zh-CN" altLang="en-US" sz="5400" b="1" dirty="0">
              <a:solidFill>
                <a:srgbClr val="0071C1"/>
              </a:solidFill>
              <a:latin typeface="微软雅黑" panose="020B0503020204020204" pitchFamily="34" charset="-122"/>
              <a:ea typeface="微软雅黑" panose="020B0503020204020204" pitchFamily="34" charset="-122"/>
            </a:endParaRPr>
          </a:p>
        </p:txBody>
      </p:sp>
      <p:grpSp>
        <p:nvGrpSpPr>
          <p:cNvPr id="42" name="组合 41"/>
          <p:cNvGrpSpPr/>
          <p:nvPr/>
        </p:nvGrpSpPr>
        <p:grpSpPr>
          <a:xfrm>
            <a:off x="4000441" y="3181989"/>
            <a:ext cx="5753710" cy="495139"/>
            <a:chOff x="4514240" y="3533936"/>
            <a:chExt cx="5140727" cy="484742"/>
          </a:xfrm>
        </p:grpSpPr>
        <p:sp>
          <p:nvSpPr>
            <p:cNvPr id="36" name="矩形 35"/>
            <p:cNvSpPr/>
            <p:nvPr/>
          </p:nvSpPr>
          <p:spPr>
            <a:xfrm>
              <a:off x="4640209" y="3533936"/>
              <a:ext cx="4888791" cy="484742"/>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4514240" y="3576252"/>
              <a:ext cx="5140727" cy="400110"/>
            </a:xfrm>
            <a:prstGeom prst="rect">
              <a:avLst/>
            </a:prstGeom>
            <a:noFill/>
          </p:spPr>
          <p:txBody>
            <a:bodyPr wrap="square" rtlCol="0">
              <a:spAutoFit/>
            </a:bodyPr>
            <a:lstStyle/>
            <a:p>
              <a:pPr algn="ctr"/>
              <a:r>
                <a:rPr lang="en-US" altLang="zh-CN" sz="2000" b="1" spc="300" dirty="0">
                  <a:solidFill>
                    <a:schemeClr val="bg1"/>
                  </a:solidFill>
                  <a:latin typeface="微软雅黑" panose="020B0503020204020204" pitchFamily="34" charset="-122"/>
                  <a:ea typeface="微软雅黑" panose="020B0503020204020204" pitchFamily="34" charset="-122"/>
                </a:rPr>
                <a:t>ACADEMIC DEFENSE GENERAL</a:t>
              </a:r>
              <a:endParaRPr lang="zh-CN" altLang="en-US" sz="2000" spc="300" dirty="0">
                <a:solidFill>
                  <a:schemeClr val="bg1"/>
                </a:solidFill>
                <a:latin typeface="微软雅黑" panose="020B0503020204020204" pitchFamily="34" charset="-122"/>
                <a:ea typeface="微软雅黑" panose="020B0503020204020204" pitchFamily="34" charset="-122"/>
              </a:endParaRPr>
            </a:p>
          </p:txBody>
        </p:sp>
      </p:grpSp>
      <p:pic>
        <p:nvPicPr>
          <p:cNvPr id="46" name="图片 45"/>
          <p:cNvPicPr>
            <a:picLocks noChangeAspect="1"/>
          </p:cNvPicPr>
          <p:nvPr/>
        </p:nvPicPr>
        <p:blipFill>
          <a:blip r:embed="rId2" cstate="email"/>
          <a:stretch>
            <a:fillRect/>
          </a:stretch>
        </p:blipFill>
        <p:spPr>
          <a:xfrm>
            <a:off x="1642939" y="2411103"/>
            <a:ext cx="2054453" cy="1887311"/>
          </a:xfrm>
          <a:prstGeom prst="rect">
            <a:avLst/>
          </a:prstGeom>
        </p:spPr>
      </p:pic>
      <p:grpSp>
        <p:nvGrpSpPr>
          <p:cNvPr id="3" name="组合 2"/>
          <p:cNvGrpSpPr/>
          <p:nvPr/>
        </p:nvGrpSpPr>
        <p:grpSpPr>
          <a:xfrm>
            <a:off x="5619193" y="4269786"/>
            <a:ext cx="2224040" cy="646331"/>
            <a:chOff x="5619193" y="4269786"/>
            <a:chExt cx="1905766" cy="646331"/>
          </a:xfrm>
        </p:grpSpPr>
        <p:sp>
          <p:nvSpPr>
            <p:cNvPr id="45" name="文本框 44"/>
            <p:cNvSpPr txBox="1"/>
            <p:nvPr/>
          </p:nvSpPr>
          <p:spPr>
            <a:xfrm>
              <a:off x="5868437" y="4269786"/>
              <a:ext cx="1656522" cy="646331"/>
            </a:xfrm>
            <a:prstGeom prst="rect">
              <a:avLst/>
            </a:prstGeom>
            <a:noFill/>
          </p:spPr>
          <p:txBody>
            <a:bodyPr wrap="square" rtlCol="0">
              <a:spAutoFit/>
            </a:bodyPr>
            <a:lstStyle/>
            <a:p>
              <a:pPr algn="ctr"/>
              <a:r>
                <a:rPr lang="zh-CN" altLang="en-US" b="1" dirty="0" smtClean="0">
                  <a:solidFill>
                    <a:srgbClr val="0071C1"/>
                  </a:solidFill>
                  <a:latin typeface="微软雅黑" panose="020B0503020204020204" pitchFamily="34" charset="-122"/>
                  <a:ea typeface="微软雅黑" panose="020B0503020204020204" pitchFamily="34" charset="-122"/>
                </a:rPr>
                <a:t>指导老师：</a:t>
              </a:r>
              <a:r>
                <a:rPr lang="zh-CN" altLang="en-US" b="1" dirty="0">
                  <a:solidFill>
                    <a:srgbClr val="0071C1"/>
                  </a:solidFill>
                  <a:latin typeface="微软雅黑" panose="020B0503020204020204" pitchFamily="34" charset="-122"/>
                  <a:ea typeface="微软雅黑" panose="020B0503020204020204" pitchFamily="34" charset="-122"/>
                </a:rPr>
                <a:t>白天</a:t>
              </a:r>
              <a:endParaRPr lang="zh-CN" altLang="en-US" b="1" dirty="0">
                <a:solidFill>
                  <a:srgbClr val="0071C1"/>
                </a:solidFill>
                <a:latin typeface="微软雅黑" panose="020B0503020204020204" pitchFamily="34" charset="-122"/>
                <a:ea typeface="微软雅黑" panose="020B0503020204020204" pitchFamily="34" charset="-122"/>
              </a:endParaRPr>
            </a:p>
          </p:txBody>
        </p:sp>
        <p:pic>
          <p:nvPicPr>
            <p:cNvPr id="49" name="图片 48"/>
            <p:cNvPicPr>
              <a:picLocks noChangeAspect="1"/>
            </p:cNvPicPr>
            <p:nvPr/>
          </p:nvPicPr>
          <p:blipFill>
            <a:blip r:embed="rId3" cstate="email"/>
            <a:stretch>
              <a:fillRect/>
            </a:stretch>
          </p:blipFill>
          <p:spPr>
            <a:xfrm>
              <a:off x="5619193" y="4390075"/>
              <a:ext cx="268294" cy="181673"/>
            </a:xfrm>
            <a:prstGeom prst="rect">
              <a:avLst/>
            </a:prstGeom>
          </p:spPr>
        </p:pic>
      </p:grpSp>
      <p:grpSp>
        <p:nvGrpSpPr>
          <p:cNvPr id="2" name="组合 1"/>
          <p:cNvGrpSpPr/>
          <p:nvPr/>
        </p:nvGrpSpPr>
        <p:grpSpPr>
          <a:xfrm>
            <a:off x="5677274" y="3879726"/>
            <a:ext cx="2268991" cy="368300"/>
            <a:chOff x="5677275" y="3879726"/>
            <a:chExt cx="1850516" cy="368300"/>
          </a:xfrm>
        </p:grpSpPr>
        <p:sp>
          <p:nvSpPr>
            <p:cNvPr id="44" name="文本框 43"/>
            <p:cNvSpPr txBox="1"/>
            <p:nvPr/>
          </p:nvSpPr>
          <p:spPr>
            <a:xfrm>
              <a:off x="5871269" y="3879726"/>
              <a:ext cx="1656522" cy="368300"/>
            </a:xfrm>
            <a:prstGeom prst="rect">
              <a:avLst/>
            </a:prstGeom>
            <a:noFill/>
          </p:spPr>
          <p:txBody>
            <a:bodyPr wrap="square" rtlCol="0">
              <a:spAutoFit/>
            </a:bodyPr>
            <a:lstStyle/>
            <a:p>
              <a:pPr algn="ctr"/>
              <a:r>
                <a:rPr lang="zh-CN" altLang="en-US" b="1" dirty="0" smtClean="0">
                  <a:solidFill>
                    <a:srgbClr val="0071C1"/>
                  </a:solidFill>
                  <a:latin typeface="微软雅黑" panose="020B0503020204020204" pitchFamily="34" charset="-122"/>
                  <a:ea typeface="微软雅黑" panose="020B0503020204020204" pitchFamily="34" charset="-122"/>
                </a:rPr>
                <a:t>答 辩 人</a:t>
              </a:r>
              <a:r>
                <a:rPr lang="zh-CN" altLang="en-US" b="1" dirty="0">
                  <a:solidFill>
                    <a:srgbClr val="0071C1"/>
                  </a:solidFill>
                  <a:latin typeface="微软雅黑" panose="020B0503020204020204" pitchFamily="34" charset="-122"/>
                  <a:ea typeface="微软雅黑" panose="020B0503020204020204" pitchFamily="34" charset="-122"/>
                </a:rPr>
                <a:t>：胡斌</a:t>
              </a:r>
              <a:endParaRPr lang="en-US" altLang="zh-CN" b="1" dirty="0">
                <a:solidFill>
                  <a:srgbClr val="0071C1"/>
                </a:solidFill>
                <a:latin typeface="微软雅黑" panose="020B0503020204020204" pitchFamily="34" charset="-122"/>
                <a:ea typeface="微软雅黑" panose="020B0503020204020204" pitchFamily="34" charset="-122"/>
              </a:endParaRPr>
            </a:p>
          </p:txBody>
        </p:sp>
        <p:pic>
          <p:nvPicPr>
            <p:cNvPr id="50" name="图片 49"/>
            <p:cNvPicPr>
              <a:picLocks noChangeAspect="1"/>
            </p:cNvPicPr>
            <p:nvPr/>
          </p:nvPicPr>
          <p:blipFill>
            <a:blip r:embed="rId4" cstate="email"/>
            <a:stretch>
              <a:fillRect/>
            </a:stretch>
          </p:blipFill>
          <p:spPr>
            <a:xfrm flipH="1">
              <a:off x="5677275" y="3947324"/>
              <a:ext cx="161655" cy="234136"/>
            </a:xfrm>
            <a:prstGeom prst="rect">
              <a:avLst/>
            </a:prstGeom>
          </p:spPr>
        </p:pic>
      </p:grpSp>
      <p:pic>
        <p:nvPicPr>
          <p:cNvPr id="6" name="DAISHI DANCE - Music Life In Forest">
            <a:hlinkClick r:id="" action="ppaction://media"/>
          </p:cNvPr>
          <p:cNvPicPr>
            <a:picLocks noChangeAspect="1"/>
          </p:cNvPicPr>
          <p:nvPr>
            <a:audioFile r:link="rId5"/>
            <p:extLst>
              <p:ext uri="{DAA4B4D4-6D71-4841-9C94-3DE7FCFB9230}">
                <p14:media xmlns:p14="http://schemas.microsoft.com/office/powerpoint/2010/main" r:embed="rId6">
                  <p14:fade in="500.000000"/>
                </p14:media>
              </p:ext>
            </p:extLst>
          </p:nvPr>
        </p:nvPicPr>
        <p:blipFill>
          <a:blip r:embed="rId7" cstate="print"/>
          <a:stretch>
            <a:fillRect/>
          </a:stretch>
        </p:blipFill>
        <p:spPr>
          <a:xfrm>
            <a:off x="215900" y="2413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9869467" y="170571"/>
            <a:ext cx="2322533" cy="523220"/>
          </a:xfrm>
          <a:prstGeom prst="rect">
            <a:avLst/>
          </a:prstGeom>
          <a:noFill/>
        </p:spPr>
        <p:txBody>
          <a:bodyPr wrap="square" rtlCol="0">
            <a:spAutoFit/>
          </a:bodyPr>
          <a:lstStyle/>
          <a:p>
            <a:pPr algn="ctr"/>
            <a:r>
              <a:rPr lang="en-US" altLang="zh-CN" sz="2800" b="1" dirty="0">
                <a:solidFill>
                  <a:srgbClr val="0071C1"/>
                </a:solidFill>
                <a:latin typeface="微软雅黑" panose="020B0503020204020204" pitchFamily="34" charset="-122"/>
                <a:ea typeface="微软雅黑" panose="020B0503020204020204" pitchFamily="34" charset="-122"/>
              </a:rPr>
              <a:t>APRT2</a:t>
            </a:r>
            <a:endParaRPr lang="zh-CN" altLang="en-US" sz="2800" b="1" dirty="0">
              <a:solidFill>
                <a:srgbClr val="0071C1"/>
              </a:solidFill>
              <a:latin typeface="微软雅黑" panose="020B0503020204020204" pitchFamily="34" charset="-122"/>
              <a:ea typeface="微软雅黑" panose="020B0503020204020204" pitchFamily="34" charset="-122"/>
            </a:endParaRPr>
          </a:p>
        </p:txBody>
      </p:sp>
      <p:sp>
        <p:nvSpPr>
          <p:cNvPr id="59" name="矩形 58"/>
          <p:cNvSpPr/>
          <p:nvPr/>
        </p:nvSpPr>
        <p:spPr>
          <a:xfrm>
            <a:off x="1270" y="-635"/>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5" name="组合 64"/>
          <p:cNvGrpSpPr/>
          <p:nvPr/>
        </p:nvGrpSpPr>
        <p:grpSpPr>
          <a:xfrm>
            <a:off x="442560" y="278293"/>
            <a:ext cx="2511219" cy="1258018"/>
            <a:chOff x="0" y="112403"/>
            <a:chExt cx="2511219" cy="1258018"/>
          </a:xfrm>
        </p:grpSpPr>
        <p:sp>
          <p:nvSpPr>
            <p:cNvPr id="66" name="文本框 65"/>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67" name="文本框 66"/>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68" name="文本框 67"/>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70" name="文本框 69"/>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73" name="文本框 72"/>
          <p:cNvSpPr txBox="1"/>
          <p:nvPr/>
        </p:nvSpPr>
        <p:spPr>
          <a:xfrm>
            <a:off x="13057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1" name="文本框 80"/>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2" name="文本框 81"/>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3" name="矩形 82"/>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0503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矩形 86"/>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887265" y="550425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 name="矩形 7"/>
          <p:cNvSpPr/>
          <p:nvPr/>
        </p:nvSpPr>
        <p:spPr>
          <a:xfrm>
            <a:off x="631246" y="56468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31246" y="635234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0" name="表格 9"/>
          <p:cNvGraphicFramePr/>
          <p:nvPr/>
        </p:nvGraphicFramePr>
        <p:xfrm>
          <a:off x="3959860" y="879475"/>
          <a:ext cx="7547610" cy="5689600"/>
        </p:xfrm>
        <a:graphic>
          <a:graphicData uri="http://schemas.openxmlformats.org/drawingml/2006/table">
            <a:tbl>
              <a:tblPr firstRow="1" bandRow="1">
                <a:tableStyleId>{5C22544A-7EE6-4342-B048-85BDC9FD1C3A}</a:tableStyleId>
              </a:tblPr>
              <a:tblGrid>
                <a:gridCol w="2515870"/>
                <a:gridCol w="2515870"/>
                <a:gridCol w="2515870"/>
              </a:tblGrid>
              <a:tr h="1137920">
                <a:tc>
                  <a:txBody>
                    <a:bodyPr/>
                    <a:lstStyle/>
                    <a:p>
                      <a:pPr>
                        <a:buNone/>
                      </a:pPr>
                      <a:r>
                        <a:rPr lang="zh-CN" altLang="en-US" dirty="0"/>
                        <a:t>序号</a:t>
                      </a:r>
                      <a:endParaRPr lang="zh-CN" altLang="en-US" dirty="0"/>
                    </a:p>
                  </a:txBody>
                  <a:tcPr/>
                </a:tc>
                <a:tc>
                  <a:txBody>
                    <a:bodyPr/>
                    <a:lstStyle/>
                    <a:p>
                      <a:pPr>
                        <a:buNone/>
                      </a:pPr>
                      <a:r>
                        <a:rPr lang="zh-CN" altLang="en-US" dirty="0"/>
                        <a:t>系统性能需求名称</a:t>
                      </a:r>
                      <a:endParaRPr lang="zh-CN" altLang="en-US" dirty="0"/>
                    </a:p>
                  </a:txBody>
                  <a:tcPr/>
                </a:tc>
                <a:tc>
                  <a:txBody>
                    <a:bodyPr/>
                    <a:lstStyle/>
                    <a:p>
                      <a:pPr>
                        <a:buNone/>
                      </a:pPr>
                      <a:r>
                        <a:rPr lang="zh-CN" altLang="en-US"/>
                        <a:t>需求内容</a:t>
                      </a:r>
                      <a:endParaRPr lang="zh-CN" altLang="en-US"/>
                    </a:p>
                  </a:txBody>
                  <a:tcPr/>
                </a:tc>
              </a:tr>
              <a:tr h="1137920">
                <a:tc>
                  <a:txBody>
                    <a:bodyPr/>
                    <a:lstStyle/>
                    <a:p>
                      <a:pPr>
                        <a:buNone/>
                      </a:pPr>
                      <a:r>
                        <a:rPr lang="en-US" altLang="zh-CN">
                          <a:latin typeface="Malgun Gothic" panose="020B0503020000020004" charset="-127"/>
                          <a:ea typeface="Malgun Gothic" panose="020B0503020000020004" charset="-127"/>
                        </a:rPr>
                        <a:t>1</a:t>
                      </a:r>
                      <a:endParaRPr lang="en-US" altLang="zh-CN">
                        <a:latin typeface="Malgun Gothic" panose="020B0503020000020004" charset="-127"/>
                        <a:ea typeface="Malgun Gothic" panose="020B0503020000020004" charset="-127"/>
                      </a:endParaRPr>
                    </a:p>
                  </a:txBody>
                  <a:tcPr/>
                </a:tc>
                <a:tc>
                  <a:txBody>
                    <a:bodyPr/>
                    <a:lstStyle/>
                    <a:p>
                      <a:pPr>
                        <a:buNone/>
                      </a:pPr>
                      <a:r>
                        <a:rPr lang="zh-CN" altLang="en-US" dirty="0"/>
                        <a:t>用户规模</a:t>
                      </a:r>
                      <a:endParaRPr lang="zh-CN" altLang="en-US" dirty="0"/>
                    </a:p>
                  </a:txBody>
                  <a:tcPr/>
                </a:tc>
                <a:tc>
                  <a:txBody>
                    <a:bodyPr/>
                    <a:lstStyle/>
                    <a:p>
                      <a:pPr>
                        <a:buNone/>
                      </a:pPr>
                      <a:r>
                        <a:rPr lang="en-US" altLang="zh-CN">
                          <a:latin typeface="Malgun Gothic" panose="020B0503020000020004" charset="-127"/>
                          <a:ea typeface="Malgun Gothic" panose="020B0503020000020004" charset="-127"/>
                        </a:rPr>
                        <a:t>500</a:t>
                      </a:r>
                      <a:endParaRPr lang="en-US" altLang="zh-CN">
                        <a:latin typeface="Malgun Gothic" panose="020B0503020000020004" charset="-127"/>
                        <a:ea typeface="Malgun Gothic" panose="020B0503020000020004" charset="-127"/>
                      </a:endParaRPr>
                    </a:p>
                  </a:txBody>
                  <a:tcPr/>
                </a:tc>
              </a:tr>
              <a:tr h="1137920">
                <a:tc>
                  <a:txBody>
                    <a:bodyPr/>
                    <a:lstStyle/>
                    <a:p>
                      <a:pPr>
                        <a:buNone/>
                      </a:pPr>
                      <a:r>
                        <a:rPr lang="en-US" altLang="zh-CN">
                          <a:latin typeface="Malgun Gothic" panose="020B0503020000020004" charset="-127"/>
                          <a:ea typeface="Malgun Gothic" panose="020B0503020000020004" charset="-127"/>
                        </a:rPr>
                        <a:t>2</a:t>
                      </a:r>
                      <a:endParaRPr lang="en-US" altLang="zh-CN">
                        <a:latin typeface="Malgun Gothic" panose="020B0503020000020004" charset="-127"/>
                        <a:ea typeface="Malgun Gothic" panose="020B0503020000020004" charset="-127"/>
                      </a:endParaRPr>
                    </a:p>
                  </a:txBody>
                  <a:tcPr/>
                </a:tc>
                <a:tc>
                  <a:txBody>
                    <a:bodyPr/>
                    <a:lstStyle/>
                    <a:p>
                      <a:pPr>
                        <a:buNone/>
                      </a:pPr>
                      <a:r>
                        <a:rPr lang="zh-CN" altLang="en-US" dirty="0"/>
                        <a:t>并发能力</a:t>
                      </a:r>
                      <a:endParaRPr lang="zh-CN" altLang="en-US" dirty="0"/>
                    </a:p>
                  </a:txBody>
                  <a:tcPr/>
                </a:tc>
                <a:tc>
                  <a:txBody>
                    <a:bodyPr/>
                    <a:lstStyle/>
                    <a:p>
                      <a:pPr>
                        <a:buNone/>
                      </a:pPr>
                      <a:r>
                        <a:rPr lang="en-US" altLang="zh-CN">
                          <a:latin typeface="Malgun Gothic" panose="020B0503020000020004" charset="-127"/>
                          <a:ea typeface="Malgun Gothic" panose="020B0503020000020004" charset="-127"/>
                        </a:rPr>
                        <a:t>20</a:t>
                      </a:r>
                      <a:endParaRPr lang="en-US" altLang="zh-CN">
                        <a:latin typeface="Malgun Gothic" panose="020B0503020000020004" charset="-127"/>
                        <a:ea typeface="Malgun Gothic" panose="020B0503020000020004" charset="-127"/>
                      </a:endParaRPr>
                    </a:p>
                  </a:txBody>
                  <a:tcPr/>
                </a:tc>
              </a:tr>
              <a:tr h="1137920">
                <a:tc>
                  <a:txBody>
                    <a:bodyPr/>
                    <a:lstStyle/>
                    <a:p>
                      <a:pPr>
                        <a:buNone/>
                      </a:pPr>
                      <a:r>
                        <a:rPr lang="en-US" altLang="zh-CN">
                          <a:latin typeface="Malgun Gothic" panose="020B0503020000020004" charset="-127"/>
                          <a:ea typeface="Malgun Gothic" panose="020B0503020000020004" charset="-127"/>
                        </a:rPr>
                        <a:t>3</a:t>
                      </a:r>
                      <a:endParaRPr lang="en-US" altLang="zh-CN">
                        <a:latin typeface="Malgun Gothic" panose="020B0503020000020004" charset="-127"/>
                        <a:ea typeface="Malgun Gothic" panose="020B0503020000020004" charset="-127"/>
                      </a:endParaRPr>
                    </a:p>
                  </a:txBody>
                  <a:tcPr/>
                </a:tc>
                <a:tc>
                  <a:txBody>
                    <a:bodyPr/>
                    <a:lstStyle/>
                    <a:p>
                      <a:pPr>
                        <a:buNone/>
                      </a:pPr>
                      <a:r>
                        <a:rPr lang="zh-CN" altLang="en-US" dirty="0"/>
                        <a:t>识别速度</a:t>
                      </a:r>
                      <a:endParaRPr lang="zh-CN" altLang="en-US" dirty="0"/>
                    </a:p>
                  </a:txBody>
                  <a:tcPr/>
                </a:tc>
                <a:tc>
                  <a:txBody>
                    <a:bodyPr/>
                    <a:lstStyle/>
                    <a:p>
                      <a:pPr>
                        <a:buNone/>
                      </a:pPr>
                      <a:r>
                        <a:rPr lang="en-US" altLang="zh-CN">
                          <a:latin typeface="Malgun Gothic" panose="020B0503020000020004" charset="-127"/>
                          <a:ea typeface="Malgun Gothic" panose="020B0503020000020004" charset="-127"/>
                        </a:rPr>
                        <a:t>50-200ms</a:t>
                      </a:r>
                      <a:endParaRPr lang="en-US" altLang="zh-CN">
                        <a:latin typeface="Malgun Gothic" panose="020B0503020000020004" charset="-127"/>
                        <a:ea typeface="Malgun Gothic" panose="020B0503020000020004" charset="-127"/>
                      </a:endParaRPr>
                    </a:p>
                  </a:txBody>
                  <a:tcPr/>
                </a:tc>
              </a:tr>
              <a:tr h="1137920">
                <a:tc>
                  <a:txBody>
                    <a:bodyPr/>
                    <a:lstStyle/>
                    <a:p>
                      <a:pPr>
                        <a:buNone/>
                      </a:pPr>
                      <a:r>
                        <a:rPr lang="en-US" altLang="zh-CN" dirty="0">
                          <a:latin typeface="Malgun Gothic" panose="020B0503020000020004" charset="-127"/>
                          <a:ea typeface="Malgun Gothic" panose="020B0503020000020004" charset="-127"/>
                        </a:rPr>
                        <a:t>4</a:t>
                      </a:r>
                      <a:endParaRPr lang="en-US" altLang="zh-CN" dirty="0">
                        <a:latin typeface="Malgun Gothic" panose="020B0503020000020004" charset="-127"/>
                        <a:ea typeface="Malgun Gothic" panose="020B0503020000020004" charset="-127"/>
                      </a:endParaRPr>
                    </a:p>
                  </a:txBody>
                  <a:tcPr/>
                </a:tc>
                <a:tc>
                  <a:txBody>
                    <a:bodyPr/>
                    <a:lstStyle/>
                    <a:p>
                      <a:pPr>
                        <a:buNone/>
                      </a:pPr>
                      <a:r>
                        <a:rPr lang="zh-CN" altLang="en-US"/>
                        <a:t>识别准确率</a:t>
                      </a:r>
                      <a:endParaRPr lang="zh-CN" altLang="en-US"/>
                    </a:p>
                  </a:txBody>
                  <a:tcPr/>
                </a:tc>
                <a:tc>
                  <a:txBody>
                    <a:bodyPr/>
                    <a:lstStyle/>
                    <a:p>
                      <a:pPr>
                        <a:buNone/>
                      </a:pPr>
                      <a:r>
                        <a:rPr lang="zh-CN" altLang="en-US" sz="1800">
                          <a:latin typeface="Malgun Gothic" panose="020B0503020000020004" charset="-127"/>
                          <a:ea typeface="Malgun Gothic" panose="020B0503020000020004" charset="-127"/>
                          <a:sym typeface="+mn-ea"/>
                        </a:rPr>
                        <a:t>≥95%</a:t>
                      </a:r>
                      <a:endParaRPr lang="zh-CN" altLang="en-US" sz="1800">
                        <a:latin typeface="Malgun Gothic" panose="020B0503020000020004" charset="-127"/>
                        <a:ea typeface="Malgun Gothic" panose="020B0503020000020004" charset="-127"/>
                        <a:sym typeface="+mn-ea"/>
                      </a:endParaRPr>
                    </a:p>
                    <a:p>
                      <a:pPr>
                        <a:buNone/>
                      </a:pPr>
                      <a:endParaRPr lang="zh-CN" alt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5" name="矩形 4"/>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42560" y="278293"/>
            <a:ext cx="2511219" cy="1258018"/>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631246" y="1992816"/>
            <a:ext cx="2067146" cy="953135"/>
            <a:chOff x="631246" y="1992816"/>
            <a:chExt cx="2067146" cy="953135"/>
          </a:xfrm>
        </p:grpSpPr>
        <p:sp>
          <p:nvSpPr>
            <p:cNvPr id="9" name="文本框 8"/>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631246" y="2702877"/>
            <a:ext cx="2067145" cy="953135"/>
            <a:chOff x="631246" y="2702877"/>
            <a:chExt cx="2067145" cy="953135"/>
          </a:xfrm>
        </p:grpSpPr>
        <p:sp>
          <p:nvSpPr>
            <p:cNvPr id="11" name="文本框 10"/>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631246" y="3412938"/>
            <a:ext cx="2067145" cy="521970"/>
            <a:chOff x="631246" y="3412938"/>
            <a:chExt cx="2067145" cy="521970"/>
          </a:xfrm>
        </p:grpSpPr>
        <p:sp>
          <p:nvSpPr>
            <p:cNvPr id="12" name="文本框 1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631246" y="4122999"/>
            <a:ext cx="2067145" cy="953135"/>
            <a:chOff x="631246" y="4122999"/>
            <a:chExt cx="2067145" cy="953135"/>
          </a:xfrm>
        </p:grpSpPr>
        <p:sp>
          <p:nvSpPr>
            <p:cNvPr id="13" name="文本框 1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631246" y="4833059"/>
            <a:ext cx="2067145" cy="953135"/>
            <a:chOff x="631246" y="4833059"/>
            <a:chExt cx="2067145" cy="953135"/>
          </a:xfrm>
        </p:grpSpPr>
        <p:sp>
          <p:nvSpPr>
            <p:cNvPr id="14" name="文本框 1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5764809" y="2755359"/>
            <a:ext cx="4030467" cy="1208935"/>
            <a:chOff x="5764809" y="2755359"/>
            <a:chExt cx="4030467" cy="1208935"/>
          </a:xfrm>
        </p:grpSpPr>
        <p:pic>
          <p:nvPicPr>
            <p:cNvPr id="21" name="图片 20"/>
            <p:cNvPicPr>
              <a:picLocks noChangeAspect="1"/>
            </p:cNvPicPr>
            <p:nvPr/>
          </p:nvPicPr>
          <p:blipFill>
            <a:blip r:embed="rId2" cstate="email"/>
            <a:stretch>
              <a:fillRect/>
            </a:stretch>
          </p:blipFill>
          <p:spPr>
            <a:xfrm>
              <a:off x="5764809" y="2755359"/>
              <a:ext cx="1108190" cy="1208935"/>
            </a:xfrm>
            <a:prstGeom prst="rect">
              <a:avLst/>
            </a:prstGeom>
          </p:spPr>
        </p:pic>
        <p:sp>
          <p:nvSpPr>
            <p:cNvPr id="22" name="文本框 21"/>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pitchFamily="34" charset="-122"/>
                  <a:ea typeface="微软雅黑" panose="020B0503020204020204" pitchFamily="34" charset="-122"/>
                </a:rPr>
                <a:t>概要设计</a:t>
              </a:r>
              <a:endParaRPr lang="zh-CN" altLang="en-US" sz="5400" b="1" dirty="0">
                <a:solidFill>
                  <a:srgbClr val="0071C1"/>
                </a:solidFill>
                <a:latin typeface="微软雅黑" panose="020B0503020204020204" pitchFamily="34" charset="-122"/>
                <a:ea typeface="微软雅黑" panose="020B0503020204020204" pitchFamily="34" charset="-122"/>
              </a:endParaRPr>
            </a:p>
          </p:txBody>
        </p:sp>
      </p:grpSp>
      <p:sp>
        <p:nvSpPr>
          <p:cNvPr id="31" name="文本框 30"/>
          <p:cNvSpPr txBox="1"/>
          <p:nvPr/>
        </p:nvSpPr>
        <p:spPr>
          <a:xfrm>
            <a:off x="847895" y="618370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887265" y="550425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7" name="矩形 86"/>
          <p:cNvSpPr/>
          <p:nvPr/>
        </p:nvSpPr>
        <p:spPr>
          <a:xfrm>
            <a:off x="631246" y="565702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a:off x="631246" y="633647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12879"/>
            <a:ext cx="12190476" cy="6858858"/>
          </a:xfrm>
          <a:prstGeom prst="rect">
            <a:avLst/>
          </a:prstGeom>
        </p:spPr>
      </p:pic>
      <p:sp>
        <p:nvSpPr>
          <p:cNvPr id="5" name="矩形 4"/>
          <p:cNvSpPr/>
          <p:nvPr/>
        </p:nvSpPr>
        <p:spPr>
          <a:xfrm>
            <a:off x="127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42560" y="278293"/>
            <a:ext cx="2511219" cy="1258018"/>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9" name="文本框 8"/>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088446" y="4122999"/>
            <a:ext cx="2067145" cy="953135"/>
            <a:chOff x="631246" y="4122999"/>
            <a:chExt cx="2067145" cy="953135"/>
          </a:xfrm>
        </p:grpSpPr>
        <p:sp>
          <p:nvSpPr>
            <p:cNvPr id="13" name="文本框 1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34" name="文本框 33"/>
          <p:cNvSpPr txBox="1"/>
          <p:nvPr/>
        </p:nvSpPr>
        <p:spPr>
          <a:xfrm>
            <a:off x="887265" y="550425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37" name="矩形 36"/>
          <p:cNvSpPr/>
          <p:nvPr/>
        </p:nvSpPr>
        <p:spPr>
          <a:xfrm>
            <a:off x="631246" y="56569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矩形 38"/>
          <p:cNvSpPr/>
          <p:nvPr/>
        </p:nvSpPr>
        <p:spPr>
          <a:xfrm>
            <a:off x="631246" y="635287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2"/>
          <a:stretch>
            <a:fillRect/>
          </a:stretch>
        </p:blipFill>
        <p:spPr>
          <a:xfrm>
            <a:off x="3612791" y="1109291"/>
            <a:ext cx="8159298" cy="454762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5" name="矩形 4"/>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42560" y="278293"/>
            <a:ext cx="2511219" cy="1258018"/>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631246" y="1992816"/>
            <a:ext cx="2067146" cy="953135"/>
            <a:chOff x="631246" y="1992816"/>
            <a:chExt cx="2067146" cy="953135"/>
          </a:xfrm>
        </p:grpSpPr>
        <p:sp>
          <p:nvSpPr>
            <p:cNvPr id="9" name="文本框 8"/>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631246" y="2702877"/>
            <a:ext cx="2067145" cy="953135"/>
            <a:chOff x="631246" y="2702877"/>
            <a:chExt cx="2067145" cy="953135"/>
          </a:xfrm>
        </p:grpSpPr>
        <p:sp>
          <p:nvSpPr>
            <p:cNvPr id="11" name="文本框 10"/>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631246" y="3412938"/>
            <a:ext cx="2067145" cy="521970"/>
            <a:chOff x="631246" y="3412938"/>
            <a:chExt cx="2067145" cy="521970"/>
          </a:xfrm>
        </p:grpSpPr>
        <p:sp>
          <p:nvSpPr>
            <p:cNvPr id="12" name="文本框 1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631246" y="4122999"/>
            <a:ext cx="2067145" cy="953135"/>
            <a:chOff x="631246" y="4122999"/>
            <a:chExt cx="2067145" cy="953135"/>
          </a:xfrm>
        </p:grpSpPr>
        <p:sp>
          <p:nvSpPr>
            <p:cNvPr id="13" name="文本框 1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631246" y="4833059"/>
            <a:ext cx="2067145" cy="953135"/>
            <a:chOff x="631246" y="4833059"/>
            <a:chExt cx="2067145" cy="953135"/>
          </a:xfrm>
        </p:grpSpPr>
        <p:sp>
          <p:nvSpPr>
            <p:cNvPr id="14" name="文本框 1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6096762" y="2967764"/>
            <a:ext cx="3698514" cy="922020"/>
            <a:chOff x="6096762" y="2967764"/>
            <a:chExt cx="3698514" cy="922020"/>
          </a:xfrm>
        </p:grpSpPr>
        <p:sp>
          <p:nvSpPr>
            <p:cNvPr id="22" name="文本框 21"/>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pitchFamily="34" charset="-122"/>
                  <a:ea typeface="微软雅黑" panose="020B0503020204020204" pitchFamily="34" charset="-122"/>
                </a:rPr>
                <a:t>技术难点</a:t>
              </a:r>
              <a:endParaRPr lang="en-US" altLang="zh-CN" sz="5400" b="1" dirty="0">
                <a:solidFill>
                  <a:srgbClr val="0071C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cstate="email"/>
            <a:stretch>
              <a:fillRect/>
            </a:stretch>
          </p:blipFill>
          <p:spPr>
            <a:xfrm>
              <a:off x="6096762" y="3036805"/>
              <a:ext cx="700832" cy="778089"/>
            </a:xfrm>
            <a:prstGeom prst="rect">
              <a:avLst/>
            </a:prstGeom>
          </p:spPr>
        </p:pic>
      </p:grpSp>
      <p:sp>
        <p:nvSpPr>
          <p:cNvPr id="31" name="文本框 30"/>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887265" y="550425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6" name="矩形 25"/>
          <p:cNvSpPr/>
          <p:nvPr/>
        </p:nvSpPr>
        <p:spPr>
          <a:xfrm>
            <a:off x="631246" y="565676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31246" y="635272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59000" advClick="0" advTm="0"/>
    </mc:Choice>
    <mc:Fallback>
      <p:transition spd="slow" advClick="0" advTm="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email"/>
          <a:stretch>
            <a:fillRect/>
          </a:stretch>
        </p:blipFill>
        <p:spPr>
          <a:xfrm>
            <a:off x="254" y="-25758"/>
            <a:ext cx="12190476" cy="6858858"/>
          </a:xfrm>
          <a:prstGeom prst="rect">
            <a:avLst/>
          </a:prstGeom>
        </p:spPr>
      </p:pic>
      <p:sp>
        <p:nvSpPr>
          <p:cNvPr id="3" name="矩形 2"/>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42560" y="278293"/>
            <a:ext cx="2511219" cy="1258018"/>
            <a:chOff x="0" y="112403"/>
            <a:chExt cx="2511219" cy="1258018"/>
          </a:xfrm>
        </p:grpSpPr>
        <p:sp>
          <p:nvSpPr>
            <p:cNvPr id="5" name="文本框 4"/>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1351083"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1095699"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p:cNvGrpSpPr/>
          <p:nvPr/>
        </p:nvGrpSpPr>
        <p:grpSpPr>
          <a:xfrm>
            <a:off x="5926685" y="1332833"/>
            <a:ext cx="2776025" cy="1876627"/>
            <a:chOff x="4136620" y="1530318"/>
            <a:chExt cx="2776025" cy="1876627"/>
          </a:xfrm>
        </p:grpSpPr>
        <p:grpSp>
          <p:nvGrpSpPr>
            <p:cNvPr id="25" name="组合 24"/>
            <p:cNvGrpSpPr/>
            <p:nvPr/>
          </p:nvGrpSpPr>
          <p:grpSpPr>
            <a:xfrm>
              <a:off x="4193976" y="1530318"/>
              <a:ext cx="2661314" cy="1876627"/>
              <a:chOff x="4193976" y="1536311"/>
              <a:chExt cx="2661314" cy="1876627"/>
            </a:xfrm>
            <a:effectLst>
              <a:outerShdw blurRad="50800" dist="38100" dir="5400000" algn="t" rotWithShape="0">
                <a:prstClr val="black">
                  <a:alpha val="40000"/>
                </a:prstClr>
              </a:outerShdw>
            </a:effectLst>
          </p:grpSpPr>
          <p:sp>
            <p:nvSpPr>
              <p:cNvPr id="24" name="矩形 23"/>
              <p:cNvSpPr/>
              <p:nvPr/>
            </p:nvSpPr>
            <p:spPr>
              <a:xfrm>
                <a:off x="4193976" y="1901291"/>
                <a:ext cx="2661314" cy="15116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圆角矩形 21"/>
              <p:cNvSpPr/>
              <p:nvPr/>
            </p:nvSpPr>
            <p:spPr>
              <a:xfrm>
                <a:off x="4193976" y="1536311"/>
                <a:ext cx="2661314" cy="456505"/>
              </a:xfrm>
              <a:prstGeom prst="roundRect">
                <a:avLst>
                  <a:gd name="adj" fmla="val 7278"/>
                </a:avLst>
              </a:prstGeom>
              <a:solidFill>
                <a:srgbClr val="0071C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文本框 34"/>
            <p:cNvSpPr txBox="1"/>
            <p:nvPr/>
          </p:nvSpPr>
          <p:spPr>
            <a:xfrm>
              <a:off x="4389051" y="1559875"/>
              <a:ext cx="2251989"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PART ONE</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4136620" y="2009020"/>
              <a:ext cx="2776025" cy="1337945"/>
            </a:xfrm>
            <a:prstGeom prst="rect">
              <a:avLst/>
            </a:prstGeom>
            <a:noFill/>
          </p:spPr>
          <p:txBody>
            <a:bodyPr wrap="square" rtlCol="0">
              <a:spAutoFit/>
            </a:bodyPr>
            <a:lstStyle/>
            <a:p>
              <a:pPr algn="ctr">
                <a:lnSpc>
                  <a:spcPct val="150000"/>
                </a:lnSpc>
              </a:pPr>
              <a:r>
                <a:rPr lang="en-US" altLang="zh-CN" dirty="0"/>
                <a:t>原始高清彩色图像的数据量十分庞大，再加上运算量大，如何做到快速准确？</a:t>
              </a:r>
              <a:endParaRPr lang="en-US" altLang="zh-CN" dirty="0"/>
            </a:p>
          </p:txBody>
        </p:sp>
      </p:grpSp>
      <p:grpSp>
        <p:nvGrpSpPr>
          <p:cNvPr id="44" name="组合 43"/>
          <p:cNvGrpSpPr/>
          <p:nvPr/>
        </p:nvGrpSpPr>
        <p:grpSpPr>
          <a:xfrm>
            <a:off x="4270576" y="4042021"/>
            <a:ext cx="2776025" cy="1876627"/>
            <a:chOff x="8028506" y="1536311"/>
            <a:chExt cx="2776025" cy="1876627"/>
          </a:xfrm>
        </p:grpSpPr>
        <p:grpSp>
          <p:nvGrpSpPr>
            <p:cNvPr id="26" name="组合 25"/>
            <p:cNvGrpSpPr/>
            <p:nvPr/>
          </p:nvGrpSpPr>
          <p:grpSpPr>
            <a:xfrm>
              <a:off x="8085863" y="1536311"/>
              <a:ext cx="2661314" cy="1876627"/>
              <a:chOff x="4193976" y="1536311"/>
              <a:chExt cx="2661314" cy="1876627"/>
            </a:xfrm>
            <a:effectLst>
              <a:outerShdw blurRad="50800" dist="38100" dir="5400000" algn="t" rotWithShape="0">
                <a:prstClr val="black">
                  <a:alpha val="40000"/>
                </a:prstClr>
              </a:outerShdw>
            </a:effectLst>
          </p:grpSpPr>
          <p:sp>
            <p:nvSpPr>
              <p:cNvPr id="27" name="矩形 26"/>
              <p:cNvSpPr/>
              <p:nvPr/>
            </p:nvSpPr>
            <p:spPr>
              <a:xfrm>
                <a:off x="4193976" y="1901291"/>
                <a:ext cx="2661314" cy="15116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圆角矩形 27"/>
              <p:cNvSpPr/>
              <p:nvPr/>
            </p:nvSpPr>
            <p:spPr>
              <a:xfrm>
                <a:off x="4193976" y="1536311"/>
                <a:ext cx="2661314" cy="456505"/>
              </a:xfrm>
              <a:prstGeom prst="roundRect">
                <a:avLst>
                  <a:gd name="adj" fmla="val 7278"/>
                </a:avLst>
              </a:prstGeom>
              <a:solidFill>
                <a:srgbClr val="0071C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6" name="文本框 35"/>
            <p:cNvSpPr txBox="1"/>
            <p:nvPr/>
          </p:nvSpPr>
          <p:spPr>
            <a:xfrm>
              <a:off x="8290525" y="1559875"/>
              <a:ext cx="2251989"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PART TWO</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0" name="文本框 39"/>
            <p:cNvSpPr txBox="1"/>
            <p:nvPr/>
          </p:nvSpPr>
          <p:spPr>
            <a:xfrm>
              <a:off x="8028506" y="1998201"/>
              <a:ext cx="2776025" cy="1337945"/>
            </a:xfrm>
            <a:prstGeom prst="rect">
              <a:avLst/>
            </a:prstGeom>
            <a:noFill/>
          </p:spPr>
          <p:txBody>
            <a:bodyPr wrap="square" rtlCol="0">
              <a:spAutoFit/>
            </a:bodyPr>
            <a:lstStyle/>
            <a:p>
              <a:pPr algn="ctr">
                <a:lnSpc>
                  <a:spcPct val="150000"/>
                </a:lnSpc>
              </a:pPr>
              <a:r>
                <a:rPr lang="en-US" altLang="zh-CN" dirty="0"/>
                <a:t>不同种类的车牌如何识别？如港澳车牌、使领馆车牌、军警车牌、教练车牌？</a:t>
              </a:r>
              <a:endParaRPr lang="en-US" altLang="zh-CN" dirty="0"/>
            </a:p>
          </p:txBody>
        </p:sp>
      </p:grpSp>
      <p:grpSp>
        <p:nvGrpSpPr>
          <p:cNvPr id="45" name="组合 44"/>
          <p:cNvGrpSpPr/>
          <p:nvPr/>
        </p:nvGrpSpPr>
        <p:grpSpPr>
          <a:xfrm>
            <a:off x="7993387" y="4065292"/>
            <a:ext cx="2776025" cy="1876627"/>
            <a:chOff x="4097027" y="4048147"/>
            <a:chExt cx="2776025" cy="1876627"/>
          </a:xfrm>
        </p:grpSpPr>
        <p:grpSp>
          <p:nvGrpSpPr>
            <p:cNvPr id="29" name="组合 28"/>
            <p:cNvGrpSpPr/>
            <p:nvPr/>
          </p:nvGrpSpPr>
          <p:grpSpPr>
            <a:xfrm>
              <a:off x="4193976" y="4048147"/>
              <a:ext cx="2661314" cy="1876627"/>
              <a:chOff x="4193976" y="1536311"/>
              <a:chExt cx="2661314" cy="1876627"/>
            </a:xfrm>
            <a:effectLst>
              <a:outerShdw blurRad="50800" dist="38100" dir="5400000" algn="t" rotWithShape="0">
                <a:prstClr val="black">
                  <a:alpha val="40000"/>
                </a:prstClr>
              </a:outerShdw>
            </a:effectLst>
          </p:grpSpPr>
          <p:sp>
            <p:nvSpPr>
              <p:cNvPr id="30" name="矩形 29"/>
              <p:cNvSpPr/>
              <p:nvPr/>
            </p:nvSpPr>
            <p:spPr>
              <a:xfrm>
                <a:off x="4193976" y="1901291"/>
                <a:ext cx="2661314" cy="15116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a:off x="4193976" y="1536311"/>
                <a:ext cx="2661314" cy="456505"/>
              </a:xfrm>
              <a:prstGeom prst="roundRect">
                <a:avLst>
                  <a:gd name="adj" fmla="val 7278"/>
                </a:avLst>
              </a:prstGeom>
              <a:solidFill>
                <a:srgbClr val="0071C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7" name="文本框 36"/>
            <p:cNvSpPr txBox="1"/>
            <p:nvPr/>
          </p:nvSpPr>
          <p:spPr>
            <a:xfrm>
              <a:off x="4389050" y="4104542"/>
              <a:ext cx="2251989" cy="400110"/>
            </a:xfrm>
            <a:prstGeom prst="rect">
              <a:avLst/>
            </a:prstGeom>
            <a:noFill/>
          </p:spPr>
          <p:txBody>
            <a:bodyPr wrap="square" rtlCol="0">
              <a:spAutoFit/>
            </a:bodyPr>
            <a:lstStyle/>
            <a:p>
              <a:pPr algn="ctr"/>
              <a:r>
                <a:rPr lang="en-US" altLang="zh-CN" sz="2000" b="1" dirty="0">
                  <a:solidFill>
                    <a:schemeClr val="bg1"/>
                  </a:solidFill>
                  <a:latin typeface="微软雅黑" panose="020B0503020204020204" pitchFamily="34" charset="-122"/>
                  <a:ea typeface="微软雅黑" panose="020B0503020204020204" pitchFamily="34" charset="-122"/>
                </a:rPr>
                <a:t>PART THREE</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4097027" y="4520631"/>
              <a:ext cx="2776025" cy="922020"/>
            </a:xfrm>
            <a:prstGeom prst="rect">
              <a:avLst/>
            </a:prstGeom>
            <a:noFill/>
          </p:spPr>
          <p:txBody>
            <a:bodyPr wrap="square" rtlCol="0">
              <a:spAutoFit/>
            </a:bodyPr>
            <a:lstStyle/>
            <a:p>
              <a:pPr algn="ctr">
                <a:lnSpc>
                  <a:spcPct val="150000"/>
                </a:lnSpc>
              </a:pPr>
              <a:r>
                <a:rPr lang="en-US" altLang="zh-CN" dirty="0"/>
                <a:t>针对背景复杂、车牌区域模糊的图像的车牌定位 ？</a:t>
              </a:r>
              <a:endParaRPr lang="en-US" altLang="zh-CN" dirty="0"/>
            </a:p>
          </p:txBody>
        </p:sp>
      </p:grpSp>
      <p:sp>
        <p:nvSpPr>
          <p:cNvPr id="17" name="文本框 16"/>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887265" y="550425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631246" y="56569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631246" y="6352244"/>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email"/>
          <a:stretch>
            <a:fillRect/>
          </a:stretch>
        </p:blipFill>
        <p:spPr>
          <a:xfrm>
            <a:off x="1524" y="0"/>
            <a:ext cx="12190476" cy="6858858"/>
          </a:xfrm>
          <a:prstGeom prst="rect">
            <a:avLst/>
          </a:prstGeom>
        </p:spPr>
      </p:pic>
      <p:sp>
        <p:nvSpPr>
          <p:cNvPr id="3" name="矩形 2"/>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42560" y="278293"/>
            <a:ext cx="2511219" cy="1258018"/>
            <a:chOff x="0" y="112403"/>
            <a:chExt cx="2511219" cy="1258018"/>
          </a:xfrm>
        </p:grpSpPr>
        <p:sp>
          <p:nvSpPr>
            <p:cNvPr id="5" name="文本框 4"/>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886263" y="490671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0879" y="506012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1447335" y="550552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1139246" y="5657554"/>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631246" y="6352244"/>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47" name="表格 46"/>
          <p:cNvGraphicFramePr/>
          <p:nvPr/>
        </p:nvGraphicFramePr>
        <p:xfrm>
          <a:off x="3396615" y="2095500"/>
          <a:ext cx="8531860" cy="2667000"/>
        </p:xfrm>
        <a:graphic>
          <a:graphicData uri="http://schemas.openxmlformats.org/drawingml/2006/table">
            <a:tbl>
              <a:tblPr firstRow="1" bandRow="1">
                <a:tableStyleId>{5C22544A-7EE6-4342-B048-85BDC9FD1C3A}</a:tableStyleId>
              </a:tblPr>
              <a:tblGrid>
                <a:gridCol w="2132965"/>
                <a:gridCol w="2132965"/>
                <a:gridCol w="2132965"/>
                <a:gridCol w="2132965"/>
              </a:tblGrid>
              <a:tr h="381000">
                <a:tc>
                  <a:txBody>
                    <a:bodyPr/>
                    <a:lstStyle/>
                    <a:p>
                      <a:pPr>
                        <a:buNone/>
                      </a:pPr>
                      <a:r>
                        <a:rPr lang="zh-CN" altLang="en-US"/>
                        <a:t>任务名称</a:t>
                      </a:r>
                      <a:endParaRPr lang="zh-CN" altLang="en-US"/>
                    </a:p>
                  </a:txBody>
                  <a:tcPr/>
                </a:tc>
                <a:tc>
                  <a:txBody>
                    <a:bodyPr/>
                    <a:lstStyle/>
                    <a:p>
                      <a:pPr>
                        <a:buNone/>
                      </a:pPr>
                      <a:r>
                        <a:rPr lang="zh-CN" altLang="en-US"/>
                        <a:t>开始时间</a:t>
                      </a:r>
                      <a:endParaRPr lang="zh-CN" altLang="en-US"/>
                    </a:p>
                  </a:txBody>
                  <a:tcPr/>
                </a:tc>
                <a:tc>
                  <a:txBody>
                    <a:bodyPr/>
                    <a:lstStyle/>
                    <a:p>
                      <a:pPr>
                        <a:buNone/>
                      </a:pPr>
                      <a:r>
                        <a:rPr lang="zh-CN" altLang="en-US"/>
                        <a:t>完成</a:t>
                      </a:r>
                      <a:endParaRPr lang="zh-CN" altLang="en-US"/>
                    </a:p>
                  </a:txBody>
                  <a:tcPr/>
                </a:tc>
                <a:tc>
                  <a:txBody>
                    <a:bodyPr/>
                    <a:lstStyle/>
                    <a:p>
                      <a:pPr>
                        <a:buNone/>
                      </a:pPr>
                      <a:r>
                        <a:rPr lang="zh-CN" altLang="en-US"/>
                        <a:t>持续时间</a:t>
                      </a:r>
                      <a:endParaRPr lang="zh-CN" altLang="en-US"/>
                    </a:p>
                  </a:txBody>
                  <a:tcPr/>
                </a:tc>
              </a:tr>
              <a:tr h="381000">
                <a:tc>
                  <a:txBody>
                    <a:bodyPr/>
                    <a:lstStyle/>
                    <a:p>
                      <a:pPr>
                        <a:buNone/>
                      </a:pPr>
                      <a:r>
                        <a:rPr lang="zh-CN" altLang="en-US"/>
                        <a:t>选题</a:t>
                      </a:r>
                      <a:endParaRPr lang="zh-CN" altLang="en-US"/>
                    </a:p>
                  </a:txBody>
                  <a:tcPr/>
                </a:tc>
                <a:tc>
                  <a:txBody>
                    <a:bodyPr/>
                    <a:lstStyle/>
                    <a:p>
                      <a:pPr>
                        <a:buNone/>
                      </a:pPr>
                      <a:r>
                        <a:rPr lang="zh-CN" altLang="en-US">
                          <a:latin typeface="Malgun Gothic" panose="020B0503020000020004" charset="-127"/>
                          <a:ea typeface="Malgun Gothic" panose="020B0503020000020004" charset="-127"/>
                        </a:rPr>
                        <a:t>2017/9/28</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2017/9/29</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2天</a:t>
                      </a:r>
                      <a:endParaRPr lang="zh-CN" altLang="en-US">
                        <a:latin typeface="Malgun Gothic" panose="020B0503020000020004" charset="-127"/>
                        <a:ea typeface="Malgun Gothic" panose="020B0503020000020004" charset="-127"/>
                      </a:endParaRPr>
                    </a:p>
                  </a:txBody>
                  <a:tcPr/>
                </a:tc>
              </a:tr>
              <a:tr h="381000">
                <a:tc>
                  <a:txBody>
                    <a:bodyPr/>
                    <a:lstStyle/>
                    <a:p>
                      <a:pPr>
                        <a:buNone/>
                      </a:pPr>
                      <a:r>
                        <a:rPr lang="zh-CN" altLang="en-US"/>
                        <a:t>开题报告</a:t>
                      </a:r>
                      <a:endParaRPr lang="zh-CN" altLang="en-US"/>
                    </a:p>
                  </a:txBody>
                  <a:tcPr/>
                </a:tc>
                <a:tc>
                  <a:txBody>
                    <a:bodyPr/>
                    <a:lstStyle/>
                    <a:p>
                      <a:pPr>
                        <a:buNone/>
                      </a:pPr>
                      <a:r>
                        <a:rPr lang="zh-CN" altLang="en-US">
                          <a:latin typeface="Malgun Gothic" panose="020B0503020000020004" charset="-127"/>
                          <a:ea typeface="Malgun Gothic" panose="020B0503020000020004" charset="-127"/>
                        </a:rPr>
                        <a:t>2017/10/9</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2017/10/31</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17天</a:t>
                      </a:r>
                      <a:endParaRPr lang="zh-CN" altLang="en-US">
                        <a:latin typeface="Malgun Gothic" panose="020B0503020000020004" charset="-127"/>
                        <a:ea typeface="Malgun Gothic" panose="020B0503020000020004" charset="-127"/>
                      </a:endParaRPr>
                    </a:p>
                  </a:txBody>
                  <a:tcPr/>
                </a:tc>
              </a:tr>
              <a:tr h="381000">
                <a:tc>
                  <a:txBody>
                    <a:bodyPr/>
                    <a:lstStyle/>
                    <a:p>
                      <a:pPr>
                        <a:buNone/>
                      </a:pPr>
                      <a:r>
                        <a:rPr lang="zh-CN" altLang="en-US"/>
                        <a:t>编码</a:t>
                      </a:r>
                      <a:endParaRPr lang="zh-CN" altLang="en-US"/>
                    </a:p>
                  </a:txBody>
                  <a:tcPr/>
                </a:tc>
                <a:tc>
                  <a:txBody>
                    <a:bodyPr/>
                    <a:lstStyle/>
                    <a:p>
                      <a:pPr>
                        <a:buNone/>
                      </a:pPr>
                      <a:r>
                        <a:rPr lang="zh-CN" altLang="en-US">
                          <a:latin typeface="Malgun Gothic" panose="020B0503020000020004" charset="-127"/>
                          <a:ea typeface="Malgun Gothic" panose="020B0503020000020004" charset="-127"/>
                        </a:rPr>
                        <a:t>2017/11/1</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2018/</a:t>
                      </a:r>
                      <a:r>
                        <a:rPr lang="en-US" altLang="zh-CN">
                          <a:latin typeface="Malgun Gothic" panose="020B0503020000020004" charset="-127"/>
                          <a:ea typeface="Malgun Gothic" panose="020B0503020000020004" charset="-127"/>
                        </a:rPr>
                        <a:t>3</a:t>
                      </a:r>
                      <a:r>
                        <a:rPr lang="zh-CN" altLang="en-US">
                          <a:latin typeface="Malgun Gothic" panose="020B0503020000020004" charset="-127"/>
                          <a:ea typeface="Malgun Gothic" panose="020B0503020000020004" charset="-127"/>
                        </a:rPr>
                        <a:t>/15</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140天</a:t>
                      </a:r>
                      <a:endParaRPr lang="zh-CN" altLang="en-US">
                        <a:latin typeface="Malgun Gothic" panose="020B0503020000020004" charset="-127"/>
                        <a:ea typeface="Malgun Gothic" panose="020B0503020000020004" charset="-127"/>
                      </a:endParaRPr>
                    </a:p>
                  </a:txBody>
                  <a:tcPr/>
                </a:tc>
              </a:tr>
              <a:tr h="381000">
                <a:tc>
                  <a:txBody>
                    <a:bodyPr/>
                    <a:lstStyle/>
                    <a:p>
                      <a:pPr>
                        <a:buNone/>
                      </a:pPr>
                      <a:r>
                        <a:rPr lang="zh-CN" altLang="en-US"/>
                        <a:t>优化调试</a:t>
                      </a:r>
                      <a:endParaRPr lang="zh-CN" altLang="en-US"/>
                    </a:p>
                  </a:txBody>
                  <a:tcPr/>
                </a:tc>
                <a:tc>
                  <a:txBody>
                    <a:bodyPr/>
                    <a:lstStyle/>
                    <a:p>
                      <a:pPr>
                        <a:buNone/>
                      </a:pPr>
                      <a:r>
                        <a:rPr lang="zh-CN" altLang="en-US">
                          <a:latin typeface="Malgun Gothic" panose="020B0503020000020004" charset="-127"/>
                          <a:ea typeface="Malgun Gothic" panose="020B0503020000020004" charset="-127"/>
                        </a:rPr>
                        <a:t>2018/</a:t>
                      </a:r>
                      <a:r>
                        <a:rPr lang="en-US" altLang="zh-CN">
                          <a:latin typeface="Malgun Gothic" panose="020B0503020000020004" charset="-127"/>
                          <a:ea typeface="Malgun Gothic" panose="020B0503020000020004" charset="-127"/>
                        </a:rPr>
                        <a:t>3</a:t>
                      </a:r>
                      <a:r>
                        <a:rPr lang="zh-CN" altLang="en-US">
                          <a:latin typeface="Malgun Gothic" panose="020B0503020000020004" charset="-127"/>
                          <a:ea typeface="Malgun Gothic" panose="020B0503020000020004" charset="-127"/>
                        </a:rPr>
                        <a:t>/16</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2018/</a:t>
                      </a:r>
                      <a:r>
                        <a:rPr lang="en-US" altLang="zh-CN">
                          <a:latin typeface="Malgun Gothic" panose="020B0503020000020004" charset="-127"/>
                          <a:ea typeface="Malgun Gothic" panose="020B0503020000020004" charset="-127"/>
                        </a:rPr>
                        <a:t>3</a:t>
                      </a:r>
                      <a:r>
                        <a:rPr lang="zh-CN" altLang="en-US">
                          <a:latin typeface="Malgun Gothic" panose="020B0503020000020004" charset="-127"/>
                          <a:ea typeface="Malgun Gothic" panose="020B0503020000020004" charset="-127"/>
                        </a:rPr>
                        <a:t>/23</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6天</a:t>
                      </a:r>
                      <a:endParaRPr lang="zh-CN" altLang="en-US">
                        <a:latin typeface="Malgun Gothic" panose="020B0503020000020004" charset="-127"/>
                        <a:ea typeface="Malgun Gothic" panose="020B0503020000020004" charset="-127"/>
                      </a:endParaRPr>
                    </a:p>
                  </a:txBody>
                  <a:tcPr/>
                </a:tc>
              </a:tr>
              <a:tr h="381000">
                <a:tc>
                  <a:txBody>
                    <a:bodyPr/>
                    <a:lstStyle/>
                    <a:p>
                      <a:pPr>
                        <a:buNone/>
                      </a:pPr>
                      <a:r>
                        <a:rPr lang="zh-CN" altLang="en-US"/>
                        <a:t>软件测试</a:t>
                      </a:r>
                      <a:endParaRPr lang="zh-CN" altLang="en-US"/>
                    </a:p>
                  </a:txBody>
                  <a:tcPr/>
                </a:tc>
                <a:tc>
                  <a:txBody>
                    <a:bodyPr/>
                    <a:lstStyle/>
                    <a:p>
                      <a:pPr>
                        <a:buNone/>
                      </a:pPr>
                      <a:r>
                        <a:rPr lang="zh-CN" altLang="en-US">
                          <a:latin typeface="Malgun Gothic" panose="020B0503020000020004" charset="-127"/>
                          <a:ea typeface="Malgun Gothic" panose="020B0503020000020004" charset="-127"/>
                        </a:rPr>
                        <a:t>2018/</a:t>
                      </a:r>
                      <a:r>
                        <a:rPr lang="en-US" altLang="zh-CN">
                          <a:latin typeface="Malgun Gothic" panose="020B0503020000020004" charset="-127"/>
                          <a:ea typeface="Malgun Gothic" panose="020B0503020000020004" charset="-127"/>
                        </a:rPr>
                        <a:t>3</a:t>
                      </a:r>
                      <a:r>
                        <a:rPr lang="zh-CN" altLang="en-US">
                          <a:latin typeface="Malgun Gothic" panose="020B0503020000020004" charset="-127"/>
                          <a:ea typeface="Malgun Gothic" panose="020B0503020000020004" charset="-127"/>
                        </a:rPr>
                        <a:t>/24</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2018/</a:t>
                      </a:r>
                      <a:r>
                        <a:rPr lang="en-US" altLang="zh-CN">
                          <a:latin typeface="Malgun Gothic" panose="020B0503020000020004" charset="-127"/>
                          <a:ea typeface="Malgun Gothic" panose="020B0503020000020004" charset="-127"/>
                        </a:rPr>
                        <a:t>3</a:t>
                      </a:r>
                      <a:r>
                        <a:rPr lang="zh-CN" altLang="en-US">
                          <a:latin typeface="Malgun Gothic" panose="020B0503020000020004" charset="-127"/>
                          <a:ea typeface="Malgun Gothic" panose="020B0503020000020004" charset="-127"/>
                        </a:rPr>
                        <a:t>/28</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3天</a:t>
                      </a:r>
                      <a:endParaRPr lang="zh-CN" altLang="en-US">
                        <a:latin typeface="Malgun Gothic" panose="020B0503020000020004" charset="-127"/>
                        <a:ea typeface="Malgun Gothic" panose="020B0503020000020004" charset="-127"/>
                      </a:endParaRPr>
                    </a:p>
                  </a:txBody>
                  <a:tcPr/>
                </a:tc>
              </a:tr>
              <a:tr h="381000">
                <a:tc>
                  <a:txBody>
                    <a:bodyPr/>
                    <a:lstStyle/>
                    <a:p>
                      <a:pPr>
                        <a:buNone/>
                      </a:pPr>
                      <a:r>
                        <a:rPr lang="zh-CN" altLang="en-US"/>
                        <a:t>结题答辩</a:t>
                      </a:r>
                      <a:endParaRPr lang="zh-CN" altLang="en-US"/>
                    </a:p>
                  </a:txBody>
                  <a:tcPr/>
                </a:tc>
                <a:tc>
                  <a:txBody>
                    <a:bodyPr/>
                    <a:lstStyle/>
                    <a:p>
                      <a:pPr>
                        <a:buNone/>
                      </a:pPr>
                      <a:r>
                        <a:rPr lang="zh-CN" altLang="en-US">
                          <a:latin typeface="Malgun Gothic" panose="020B0503020000020004" charset="-127"/>
                          <a:ea typeface="Malgun Gothic" panose="020B0503020000020004" charset="-127"/>
                        </a:rPr>
                        <a:t>2018/</a:t>
                      </a:r>
                      <a:r>
                        <a:rPr lang="en-US" altLang="zh-CN">
                          <a:latin typeface="Malgun Gothic" panose="020B0503020000020004" charset="-127"/>
                          <a:ea typeface="Malgun Gothic" panose="020B0503020000020004" charset="-127"/>
                        </a:rPr>
                        <a:t>3</a:t>
                      </a:r>
                      <a:r>
                        <a:rPr lang="zh-CN" altLang="en-US">
                          <a:latin typeface="Malgun Gothic" panose="020B0503020000020004" charset="-127"/>
                          <a:ea typeface="Malgun Gothic" panose="020B0503020000020004" charset="-127"/>
                        </a:rPr>
                        <a:t>/29</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2018/</a:t>
                      </a:r>
                      <a:r>
                        <a:rPr lang="en-US" altLang="zh-CN">
                          <a:latin typeface="Malgun Gothic" panose="020B0503020000020004" charset="-127"/>
                          <a:ea typeface="Malgun Gothic" panose="020B0503020000020004" charset="-127"/>
                        </a:rPr>
                        <a:t>4</a:t>
                      </a:r>
                      <a:r>
                        <a:rPr lang="zh-CN" altLang="en-US">
                          <a:latin typeface="Malgun Gothic" panose="020B0503020000020004" charset="-127"/>
                          <a:ea typeface="Malgun Gothic" panose="020B0503020000020004" charset="-127"/>
                        </a:rPr>
                        <a:t>/1</a:t>
                      </a:r>
                      <a:r>
                        <a:rPr lang="en-US" altLang="zh-CN">
                          <a:latin typeface="Malgun Gothic" panose="020B0503020000020004" charset="-127"/>
                          <a:ea typeface="Malgun Gothic" panose="020B0503020000020004" charset="-127"/>
                        </a:rPr>
                        <a:t>5</a:t>
                      </a:r>
                      <a:endParaRPr lang="en-US" altLang="zh-CN">
                        <a:latin typeface="Malgun Gothic" panose="020B0503020000020004" charset="-127"/>
                        <a:ea typeface="Malgun Gothic" panose="020B0503020000020004" charset="-127"/>
                      </a:endParaRPr>
                    </a:p>
                  </a:txBody>
                  <a:tcPr/>
                </a:tc>
                <a:tc>
                  <a:txBody>
                    <a:bodyPr/>
                    <a:lstStyle/>
                    <a:p>
                      <a:pPr>
                        <a:buNone/>
                      </a:pPr>
                      <a:r>
                        <a:rPr lang="en-US" altLang="zh-CN">
                          <a:latin typeface="Malgun Gothic" panose="020B0503020000020004" charset="-127"/>
                          <a:ea typeface="Malgun Gothic" panose="020B0503020000020004" charset="-127"/>
                        </a:rPr>
                        <a:t>12</a:t>
                      </a:r>
                      <a:r>
                        <a:rPr lang="zh-CN" altLang="en-US">
                          <a:latin typeface="Malgun Gothic" panose="020B0503020000020004" charset="-127"/>
                          <a:ea typeface="Malgun Gothic" panose="020B0503020000020004" charset="-127"/>
                        </a:rPr>
                        <a:t>天</a:t>
                      </a:r>
                      <a:endParaRPr lang="zh-CN" altLang="en-US">
                        <a:latin typeface="Malgun Gothic" panose="020B0503020000020004" charset="-127"/>
                        <a:ea typeface="Malgun Gothic" panose="020B0503020000020004" charset="-127"/>
                      </a:endParaRPr>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email"/>
          <a:stretch>
            <a:fillRect/>
          </a:stretch>
        </p:blipFill>
        <p:spPr>
          <a:xfrm>
            <a:off x="254" y="-635"/>
            <a:ext cx="12190476" cy="6858858"/>
          </a:xfrm>
          <a:prstGeom prst="rect">
            <a:avLst/>
          </a:prstGeom>
        </p:spPr>
      </p:pic>
      <p:sp>
        <p:nvSpPr>
          <p:cNvPr id="3" name="矩形 2"/>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42560" y="278293"/>
            <a:ext cx="2511219" cy="1258018"/>
            <a:chOff x="0" y="112403"/>
            <a:chExt cx="2511219" cy="1258018"/>
          </a:xfrm>
        </p:grpSpPr>
        <p:sp>
          <p:nvSpPr>
            <p:cNvPr id="5" name="文本框 4"/>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886263" y="490671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0879" y="506012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390185" y="6199579"/>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887265" y="550425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631246" y="56569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1173536" y="6352244"/>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1" name="表格 20"/>
          <p:cNvGraphicFramePr/>
          <p:nvPr/>
        </p:nvGraphicFramePr>
        <p:xfrm>
          <a:off x="3396615" y="2162175"/>
          <a:ext cx="8530590" cy="1960880"/>
        </p:xfrm>
        <a:graphic>
          <a:graphicData uri="http://schemas.openxmlformats.org/drawingml/2006/table">
            <a:tbl>
              <a:tblPr firstRow="1" bandRow="1">
                <a:tableStyleId>{5C22544A-7EE6-4342-B048-85BDC9FD1C3A}</a:tableStyleId>
              </a:tblPr>
              <a:tblGrid>
                <a:gridCol w="1421765"/>
                <a:gridCol w="1421765"/>
                <a:gridCol w="1421765"/>
                <a:gridCol w="1421765"/>
                <a:gridCol w="1421765"/>
                <a:gridCol w="1421765"/>
              </a:tblGrid>
              <a:tr h="980440">
                <a:tc>
                  <a:txBody>
                    <a:bodyPr/>
                    <a:lstStyle/>
                    <a:p>
                      <a:pPr>
                        <a:buNone/>
                      </a:pPr>
                      <a:r>
                        <a:rPr lang="zh-CN" altLang="en-US">
                          <a:ea typeface="宋体" panose="02010600030101010101" pitchFamily="2" charset="-122"/>
                        </a:rPr>
                        <a:t>任务</a:t>
                      </a:r>
                      <a:endParaRPr lang="zh-CN" altLang="en-US">
                        <a:ea typeface="宋体" panose="02010600030101010101" pitchFamily="2" charset="-122"/>
                      </a:endParaRPr>
                    </a:p>
                  </a:txBody>
                  <a:tcPr/>
                </a:tc>
                <a:tc>
                  <a:txBody>
                    <a:bodyPr/>
                    <a:lstStyle/>
                    <a:p>
                      <a:pPr>
                        <a:buNone/>
                      </a:pPr>
                      <a:r>
                        <a:rPr lang="zh-CN" altLang="en-US"/>
                        <a:t>需求分析</a:t>
                      </a:r>
                      <a:endParaRPr lang="zh-CN" altLang="en-US"/>
                    </a:p>
                  </a:txBody>
                  <a:tcPr/>
                </a:tc>
                <a:tc>
                  <a:txBody>
                    <a:bodyPr/>
                    <a:lstStyle/>
                    <a:p>
                      <a:pPr>
                        <a:buNone/>
                      </a:pPr>
                      <a:r>
                        <a:rPr lang="zh-CN" altLang="en-US"/>
                        <a:t>概要设计</a:t>
                      </a:r>
                      <a:endParaRPr lang="zh-CN" altLang="en-US"/>
                    </a:p>
                  </a:txBody>
                  <a:tcPr/>
                </a:tc>
                <a:tc>
                  <a:txBody>
                    <a:bodyPr/>
                    <a:lstStyle/>
                    <a:p>
                      <a:pPr>
                        <a:buNone/>
                      </a:pPr>
                      <a:r>
                        <a:rPr lang="zh-CN" altLang="en-US"/>
                        <a:t>开题报告</a:t>
                      </a:r>
                      <a:endParaRPr lang="zh-CN" altLang="en-US"/>
                    </a:p>
                  </a:txBody>
                  <a:tcPr/>
                </a:tc>
                <a:tc>
                  <a:txBody>
                    <a:bodyPr/>
                    <a:lstStyle/>
                    <a:p>
                      <a:pPr>
                        <a:buNone/>
                      </a:pPr>
                      <a:r>
                        <a:rPr lang="zh-CN" altLang="en-US"/>
                        <a:t>编码</a:t>
                      </a:r>
                      <a:endParaRPr lang="zh-CN" altLang="en-US"/>
                    </a:p>
                  </a:txBody>
                  <a:tcPr/>
                </a:tc>
                <a:tc>
                  <a:txBody>
                    <a:bodyPr/>
                    <a:lstStyle/>
                    <a:p>
                      <a:pPr>
                        <a:buNone/>
                      </a:pPr>
                      <a:r>
                        <a:rPr lang="zh-CN" altLang="en-US"/>
                        <a:t>测试</a:t>
                      </a:r>
                      <a:endParaRPr lang="zh-CN" altLang="en-US"/>
                    </a:p>
                  </a:txBody>
                  <a:tcPr/>
                </a:tc>
              </a:tr>
              <a:tr h="980440">
                <a:tc>
                  <a:txBody>
                    <a:bodyPr/>
                    <a:lstStyle/>
                    <a:p>
                      <a:pPr>
                        <a:buNone/>
                      </a:pPr>
                      <a:r>
                        <a:rPr lang="zh-CN" altLang="en-US"/>
                        <a:t>人员</a:t>
                      </a:r>
                      <a:endParaRPr lang="zh-CN" altLang="en-US"/>
                    </a:p>
                  </a:txBody>
                  <a:tcPr/>
                </a:tc>
                <a:tc>
                  <a:txBody>
                    <a:bodyPr/>
                    <a:lstStyle/>
                    <a:p>
                      <a:pPr>
                        <a:buNone/>
                      </a:pPr>
                      <a:r>
                        <a:rPr lang="zh-CN" altLang="en-US"/>
                        <a:t>胡俊成</a:t>
                      </a:r>
                      <a:endParaRPr lang="zh-CN" altLang="en-US"/>
                    </a:p>
                  </a:txBody>
                  <a:tcPr/>
                </a:tc>
                <a:tc>
                  <a:txBody>
                    <a:bodyPr/>
                    <a:lstStyle/>
                    <a:p>
                      <a:pPr>
                        <a:buNone/>
                      </a:pPr>
                      <a:r>
                        <a:rPr lang="zh-CN" altLang="en-US"/>
                        <a:t>胡俊成</a:t>
                      </a:r>
                      <a:endParaRPr lang="zh-CN" altLang="en-US"/>
                    </a:p>
                  </a:txBody>
                  <a:tcPr/>
                </a:tc>
                <a:tc>
                  <a:txBody>
                    <a:bodyPr/>
                    <a:lstStyle/>
                    <a:p>
                      <a:pPr>
                        <a:buNone/>
                      </a:pPr>
                      <a:r>
                        <a:rPr lang="zh-CN" altLang="en-US"/>
                        <a:t>胡斌</a:t>
                      </a:r>
                      <a:endParaRPr lang="zh-CN" altLang="en-US"/>
                    </a:p>
                  </a:txBody>
                  <a:tcPr/>
                </a:tc>
                <a:tc>
                  <a:txBody>
                    <a:bodyPr/>
                    <a:lstStyle/>
                    <a:p>
                      <a:pPr>
                        <a:buNone/>
                      </a:pPr>
                      <a:r>
                        <a:rPr lang="zh-CN" altLang="en-US"/>
                        <a:t>胡俊成</a:t>
                      </a:r>
                      <a:endParaRPr lang="zh-CN" altLang="en-US"/>
                    </a:p>
                    <a:p>
                      <a:pPr>
                        <a:buNone/>
                      </a:pPr>
                      <a:r>
                        <a:rPr lang="zh-CN" altLang="en-US"/>
                        <a:t>胡斌</a:t>
                      </a:r>
                      <a:endParaRPr lang="zh-CN" altLang="en-US"/>
                    </a:p>
                  </a:txBody>
                  <a:tcPr/>
                </a:tc>
                <a:tc>
                  <a:txBody>
                    <a:bodyPr/>
                    <a:lstStyle/>
                    <a:p>
                      <a:pPr>
                        <a:buNone/>
                      </a:pPr>
                      <a:r>
                        <a:rPr lang="zh-CN" altLang="en-US"/>
                        <a:t>胡斌</a:t>
                      </a:r>
                      <a:endParaRPr lang="zh-CN" alt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email"/>
          <a:stretch>
            <a:fillRect/>
          </a:stretch>
        </p:blipFill>
        <p:spPr>
          <a:xfrm>
            <a:off x="1524" y="0"/>
            <a:ext cx="12190476" cy="6858858"/>
          </a:xfrm>
          <a:prstGeom prst="rect">
            <a:avLst/>
          </a:prstGeom>
        </p:spPr>
      </p:pic>
      <p:pic>
        <p:nvPicPr>
          <p:cNvPr id="4" name="图片 3"/>
          <p:cNvPicPr>
            <a:picLocks noChangeAspect="1"/>
          </p:cNvPicPr>
          <p:nvPr/>
        </p:nvPicPr>
        <p:blipFill>
          <a:blip r:embed="rId2" cstate="email"/>
          <a:stretch>
            <a:fillRect/>
          </a:stretch>
        </p:blipFill>
        <p:spPr>
          <a:xfrm>
            <a:off x="5645891" y="1824224"/>
            <a:ext cx="900218" cy="826980"/>
          </a:xfrm>
          <a:prstGeom prst="rect">
            <a:avLst/>
          </a:prstGeom>
        </p:spPr>
      </p:pic>
      <p:sp>
        <p:nvSpPr>
          <p:cNvPr id="6" name="文本框 5"/>
          <p:cNvSpPr txBox="1"/>
          <p:nvPr/>
        </p:nvSpPr>
        <p:spPr>
          <a:xfrm>
            <a:off x="4277591" y="3040331"/>
            <a:ext cx="3636819" cy="1014730"/>
          </a:xfrm>
          <a:prstGeom prst="rect">
            <a:avLst/>
          </a:prstGeom>
          <a:noFill/>
        </p:spPr>
        <p:txBody>
          <a:bodyPr wrap="square" rtlCol="0">
            <a:spAutoFit/>
          </a:bodyPr>
          <a:lstStyle/>
          <a:p>
            <a:pPr algn="ctr"/>
            <a:r>
              <a:rPr lang="zh-CN" altLang="en-US" sz="6000" b="1" dirty="0">
                <a:solidFill>
                  <a:srgbClr val="0071C1"/>
                </a:solidFill>
                <a:latin typeface="微软雅黑" panose="020B0503020204020204" pitchFamily="34" charset="-122"/>
                <a:ea typeface="微软雅黑" panose="020B0503020204020204" pitchFamily="34" charset="-122"/>
              </a:rPr>
              <a:t>谢谢观看</a:t>
            </a:r>
            <a:endParaRPr lang="zh-CN" altLang="en-US" sz="6000" b="1" dirty="0">
              <a:solidFill>
                <a:srgbClr val="0071C1"/>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4206846" y="4016656"/>
            <a:ext cx="3778309" cy="495139"/>
            <a:chOff x="3213685" y="3847870"/>
            <a:chExt cx="3778309" cy="495139"/>
          </a:xfrm>
        </p:grpSpPr>
        <p:sp>
          <p:nvSpPr>
            <p:cNvPr id="7" name="矩形 6"/>
            <p:cNvSpPr/>
            <p:nvPr/>
          </p:nvSpPr>
          <p:spPr>
            <a:xfrm>
              <a:off x="3284181" y="3847870"/>
              <a:ext cx="3637319" cy="495139"/>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3213685" y="3912705"/>
              <a:ext cx="3778309" cy="398780"/>
            </a:xfrm>
            <a:prstGeom prst="rect">
              <a:avLst/>
            </a:prstGeom>
            <a:noFill/>
          </p:spPr>
          <p:txBody>
            <a:bodyPr wrap="square" rtlCol="0">
              <a:spAutoFit/>
            </a:bodyPr>
            <a:lstStyle/>
            <a:p>
              <a:pPr algn="ctr"/>
              <a:r>
                <a:rPr lang="en-US" altLang="zh-CN" sz="2000" spc="300" dirty="0">
                  <a:solidFill>
                    <a:schemeClr val="bg1"/>
                  </a:solidFill>
                  <a:latin typeface="微软雅黑" panose="020B0503020204020204" pitchFamily="34" charset="-122"/>
                  <a:ea typeface="微软雅黑" panose="020B0503020204020204" pitchFamily="34" charset="-122"/>
                </a:rPr>
                <a:t>Thank You</a:t>
              </a:r>
              <a:endParaRPr lang="en-US" altLang="zh-CN" sz="2000" spc="3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0">
        <p:push dir="u"/>
      </p:transition>
    </mc:Choice>
    <mc:Fallback>
      <p:transition spd="slow" advClick="0" advTm="0">
        <p:push dir="u"/>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5" name="矩形 4"/>
          <p:cNvSpPr/>
          <p:nvPr/>
        </p:nvSpPr>
        <p:spPr>
          <a:xfrm>
            <a:off x="1270" y="-635"/>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42560" y="278293"/>
            <a:ext cx="2511219" cy="1258018"/>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631246" y="2009961"/>
            <a:ext cx="2067146" cy="521970"/>
            <a:chOff x="631246" y="2009961"/>
            <a:chExt cx="2067146" cy="521970"/>
          </a:xfrm>
        </p:grpSpPr>
        <p:sp>
          <p:nvSpPr>
            <p:cNvPr id="9" name="文本框 8"/>
            <p:cNvSpPr txBox="1"/>
            <p:nvPr/>
          </p:nvSpPr>
          <p:spPr>
            <a:xfrm>
              <a:off x="886631" y="2009961"/>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p:cNvGrpSpPr/>
          <p:nvPr/>
        </p:nvGrpSpPr>
        <p:grpSpPr>
          <a:xfrm>
            <a:off x="631246" y="2702877"/>
            <a:ext cx="2067145" cy="521970"/>
            <a:chOff x="631246" y="2702877"/>
            <a:chExt cx="2067145" cy="521970"/>
          </a:xfrm>
        </p:grpSpPr>
        <p:sp>
          <p:nvSpPr>
            <p:cNvPr id="11" name="文本框 10"/>
            <p:cNvSpPr txBox="1"/>
            <p:nvPr/>
          </p:nvSpPr>
          <p:spPr>
            <a:xfrm>
              <a:off x="886630" y="2702877"/>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631246" y="3412938"/>
            <a:ext cx="2067145" cy="521970"/>
            <a:chOff x="631246" y="3412938"/>
            <a:chExt cx="2067145" cy="521970"/>
          </a:xfrm>
        </p:grpSpPr>
        <p:sp>
          <p:nvSpPr>
            <p:cNvPr id="12" name="文本框 1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631246" y="4122999"/>
            <a:ext cx="2067145" cy="521970"/>
            <a:chOff x="631246" y="4122999"/>
            <a:chExt cx="2067145" cy="521970"/>
          </a:xfrm>
        </p:grpSpPr>
        <p:sp>
          <p:nvSpPr>
            <p:cNvPr id="13" name="文本框 12"/>
            <p:cNvSpPr txBox="1"/>
            <p:nvPr/>
          </p:nvSpPr>
          <p:spPr>
            <a:xfrm>
              <a:off x="886630" y="4122999"/>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631246" y="4833059"/>
            <a:ext cx="2067145" cy="521970"/>
            <a:chOff x="631246" y="4833059"/>
            <a:chExt cx="2067145" cy="521970"/>
          </a:xfrm>
        </p:grpSpPr>
        <p:sp>
          <p:nvSpPr>
            <p:cNvPr id="14" name="文本框 13"/>
            <p:cNvSpPr txBox="1"/>
            <p:nvPr/>
          </p:nvSpPr>
          <p:spPr>
            <a:xfrm>
              <a:off x="886630" y="4833059"/>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 name="组合 1"/>
          <p:cNvGrpSpPr/>
          <p:nvPr/>
        </p:nvGrpSpPr>
        <p:grpSpPr>
          <a:xfrm>
            <a:off x="5563072" y="2718330"/>
            <a:ext cx="4462199" cy="1422197"/>
            <a:chOff x="4575785" y="2700802"/>
            <a:chExt cx="4462199" cy="1422197"/>
          </a:xfrm>
        </p:grpSpPr>
        <p:grpSp>
          <p:nvGrpSpPr>
            <p:cNvPr id="23" name="组合 22"/>
            <p:cNvGrpSpPr/>
            <p:nvPr/>
          </p:nvGrpSpPr>
          <p:grpSpPr>
            <a:xfrm>
              <a:off x="4575785" y="2700802"/>
              <a:ext cx="1422197" cy="1422197"/>
              <a:chOff x="4920342" y="2700802"/>
              <a:chExt cx="1422197" cy="1422197"/>
            </a:xfrm>
          </p:grpSpPr>
          <p:pic>
            <p:nvPicPr>
              <p:cNvPr id="20" name="图片 19"/>
              <p:cNvPicPr>
                <a:picLocks noChangeAspect="1"/>
              </p:cNvPicPr>
              <p:nvPr/>
            </p:nvPicPr>
            <p:blipFill>
              <a:blip r:embed="rId2" cstate="email"/>
              <a:stretch>
                <a:fillRect/>
              </a:stretch>
            </p:blipFill>
            <p:spPr>
              <a:xfrm>
                <a:off x="4920342" y="2700802"/>
                <a:ext cx="1422197" cy="1422197"/>
              </a:xfrm>
              <a:prstGeom prst="rect">
                <a:avLst/>
              </a:prstGeom>
            </p:spPr>
          </p:pic>
          <p:sp>
            <p:nvSpPr>
              <p:cNvPr id="21" name="文本框 20"/>
              <p:cNvSpPr txBox="1"/>
              <p:nvPr/>
            </p:nvSpPr>
            <p:spPr>
              <a:xfrm>
                <a:off x="5003120" y="2860061"/>
                <a:ext cx="1132114" cy="1200329"/>
              </a:xfrm>
              <a:prstGeom prst="rect">
                <a:avLst/>
              </a:prstGeom>
              <a:noFill/>
              <a:scene3d>
                <a:camera prst="perspectiveHeroicExtremeLeftFacing"/>
                <a:lightRig rig="threePt" dir="t"/>
              </a:scene3d>
            </p:spPr>
            <p:txBody>
              <a:bodyPr wrap="square" rtlCol="0">
                <a:spAutoFit/>
              </a:bodyPr>
              <a:lstStyle/>
              <a:p>
                <a:r>
                  <a:rPr lang="zh-CN" altLang="en-US" sz="7200" b="1" dirty="0">
                    <a:solidFill>
                      <a:schemeClr val="bg1"/>
                    </a:solidFill>
                    <a:latin typeface="+mn-ea"/>
                  </a:rPr>
                  <a:t>？</a:t>
                </a:r>
                <a:endParaRPr lang="zh-CN" altLang="en-US" sz="7200" b="1" dirty="0">
                  <a:solidFill>
                    <a:schemeClr val="bg1"/>
                  </a:solidFill>
                  <a:latin typeface="+mn-ea"/>
                </a:endParaRPr>
              </a:p>
            </p:txBody>
          </p:sp>
        </p:grpSp>
        <p:sp>
          <p:nvSpPr>
            <p:cNvPr id="25" name="文本框 24"/>
            <p:cNvSpPr txBox="1"/>
            <p:nvPr/>
          </p:nvSpPr>
          <p:spPr>
            <a:xfrm>
              <a:off x="6077028" y="2859426"/>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pitchFamily="34" charset="-122"/>
                  <a:ea typeface="微软雅黑" panose="020B0503020204020204" pitchFamily="34" charset="-122"/>
                </a:rPr>
                <a:t>研究背景</a:t>
              </a:r>
              <a:endParaRPr lang="zh-CN" altLang="en-US" sz="5400" b="1" dirty="0">
                <a:solidFill>
                  <a:srgbClr val="0071C1"/>
                </a:solidFill>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631246" y="5570294"/>
            <a:ext cx="2067145" cy="521970"/>
            <a:chOff x="592511" y="4833694"/>
            <a:chExt cx="2067145" cy="521970"/>
          </a:xfrm>
        </p:grpSpPr>
        <p:sp>
          <p:nvSpPr>
            <p:cNvPr id="28" name="文本框 27"/>
            <p:cNvSpPr txBox="1"/>
            <p:nvPr/>
          </p:nvSpPr>
          <p:spPr>
            <a:xfrm>
              <a:off x="847895" y="483369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9" name="矩形 28"/>
            <p:cNvSpPr/>
            <p:nvPr/>
          </p:nvSpPr>
          <p:spPr>
            <a:xfrm>
              <a:off x="592511" y="498582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29"/>
          <p:cNvGrpSpPr/>
          <p:nvPr/>
        </p:nvGrpSpPr>
        <p:grpSpPr>
          <a:xfrm>
            <a:off x="631246" y="6215454"/>
            <a:ext cx="2067780" cy="521970"/>
            <a:chOff x="553776" y="4986094"/>
            <a:chExt cx="2067780" cy="521970"/>
          </a:xfrm>
        </p:grpSpPr>
        <p:sp>
          <p:nvSpPr>
            <p:cNvPr id="31" name="文本框 30"/>
            <p:cNvSpPr txBox="1"/>
            <p:nvPr/>
          </p:nvSpPr>
          <p:spPr>
            <a:xfrm>
              <a:off x="809795" y="498609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人员组织</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32" name="矩形 31"/>
            <p:cNvSpPr/>
            <p:nvPr/>
          </p:nvSpPr>
          <p:spPr>
            <a:xfrm>
              <a:off x="553776" y="513822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500" advClick="0" advTm="0">
        <p14:flip dir="r"/>
      </p:transition>
    </mc:Choice>
    <mc:Fallback>
      <p:transition spd="slow" advClick="0" advTm="0">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270" y="36355"/>
            <a:ext cx="12190476" cy="6285402"/>
          </a:xfrm>
          <a:prstGeom prst="rect">
            <a:avLst/>
          </a:prstGeom>
        </p:spPr>
      </p:pic>
      <p:sp>
        <p:nvSpPr>
          <p:cNvPr id="5" name="矩形 4"/>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42560" y="278293"/>
            <a:ext cx="2511219" cy="1258018"/>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9" name="文本框 8"/>
          <p:cNvSpPr txBox="1"/>
          <p:nvPr/>
        </p:nvSpPr>
        <p:spPr>
          <a:xfrm>
            <a:off x="1298111" y="192677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98176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630971" y="2702877"/>
            <a:ext cx="2067780" cy="953135"/>
            <a:chOff x="857848" y="2702877"/>
            <a:chExt cx="2067780" cy="953135"/>
          </a:xfrm>
        </p:grpSpPr>
        <p:sp>
          <p:nvSpPr>
            <p:cNvPr id="11" name="文本框 10"/>
            <p:cNvSpPr txBox="1"/>
            <p:nvPr/>
          </p:nvSpPr>
          <p:spPr>
            <a:xfrm>
              <a:off x="1113867"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857848" y="287974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9869467" y="170571"/>
            <a:ext cx="2322533" cy="523220"/>
          </a:xfrm>
          <a:prstGeom prst="rect">
            <a:avLst/>
          </a:prstGeom>
          <a:noFill/>
        </p:spPr>
        <p:txBody>
          <a:bodyPr wrap="square" rtlCol="0">
            <a:spAutoFit/>
          </a:bodyPr>
          <a:lstStyle/>
          <a:p>
            <a:pPr algn="ctr"/>
            <a:r>
              <a:rPr lang="en-US" altLang="zh-CN" sz="2800" b="1" dirty="0">
                <a:solidFill>
                  <a:srgbClr val="0071C1"/>
                </a:solidFill>
                <a:latin typeface="微软雅黑" panose="020B0503020204020204" pitchFamily="34" charset="-122"/>
                <a:ea typeface="微软雅黑" panose="020B0503020204020204" pitchFamily="34" charset="-122"/>
              </a:rPr>
              <a:t>APRT1</a:t>
            </a:r>
            <a:endParaRPr lang="zh-CN" altLang="en-US" sz="2800" b="1" dirty="0">
              <a:solidFill>
                <a:srgbClr val="0071C1"/>
              </a:solidFill>
              <a:latin typeface="微软雅黑" panose="020B0503020204020204" pitchFamily="34" charset="-122"/>
              <a:ea typeface="微软雅黑" panose="020B0503020204020204" pitchFamily="34" charset="-122"/>
            </a:endParaRPr>
          </a:p>
        </p:txBody>
      </p:sp>
      <p:grpSp>
        <p:nvGrpSpPr>
          <p:cNvPr id="22" name="组合 21"/>
          <p:cNvGrpSpPr/>
          <p:nvPr/>
        </p:nvGrpSpPr>
        <p:grpSpPr>
          <a:xfrm>
            <a:off x="10238914" y="1774364"/>
            <a:ext cx="1465436" cy="1014730"/>
            <a:chOff x="10238914" y="1774364"/>
            <a:chExt cx="1465436" cy="1014730"/>
          </a:xfrm>
        </p:grpSpPr>
        <p:sp>
          <p:nvSpPr>
            <p:cNvPr id="48" name="文本框 47"/>
            <p:cNvSpPr txBox="1"/>
            <p:nvPr/>
          </p:nvSpPr>
          <p:spPr>
            <a:xfrm>
              <a:off x="10238915" y="1774364"/>
              <a:ext cx="1465435" cy="1014730"/>
            </a:xfrm>
            <a:prstGeom prst="rect">
              <a:avLst/>
            </a:prstGeom>
            <a:noFill/>
          </p:spPr>
          <p:txBody>
            <a:bodyPr wrap="square" rtlCol="0">
              <a:spAutoFit/>
            </a:bodyPr>
            <a:lstStyle/>
            <a:p>
              <a:r>
                <a:rPr lang="zh-CN" altLang="en-US" sz="2000" b="1" spc="300" dirty="0">
                  <a:solidFill>
                    <a:schemeClr val="bg1"/>
                  </a:solidFill>
                  <a:latin typeface="微软雅黑" panose="020B0503020204020204" pitchFamily="34" charset="-122"/>
                  <a:ea typeface="微软雅黑" panose="020B0503020204020204" pitchFamily="34" charset="-122"/>
                </a:rPr>
                <a:t>颜色组合较多且有渍</a:t>
              </a:r>
              <a:endParaRPr lang="zh-CN" altLang="en-US" sz="2000" b="1" spc="300" dirty="0">
                <a:solidFill>
                  <a:schemeClr val="bg1"/>
                </a:solidFill>
                <a:latin typeface="微软雅黑" panose="020B0503020204020204" pitchFamily="34" charset="-122"/>
                <a:ea typeface="微软雅黑" panose="020B0503020204020204" pitchFamily="34" charset="-122"/>
              </a:endParaRPr>
            </a:p>
          </p:txBody>
        </p:sp>
        <p:sp>
          <p:nvSpPr>
            <p:cNvPr id="49" name="文本框 48"/>
            <p:cNvSpPr txBox="1"/>
            <p:nvPr/>
          </p:nvSpPr>
          <p:spPr>
            <a:xfrm>
              <a:off x="10238914" y="2174474"/>
              <a:ext cx="1427203" cy="368300"/>
            </a:xfrm>
            <a:prstGeom prst="rect">
              <a:avLst/>
            </a:prstGeom>
            <a:noFill/>
          </p:spPr>
          <p:txBody>
            <a:bodyPr wrap="square" rtlCol="0">
              <a:spAutoFit/>
            </a:bodyPr>
            <a:lstStyle/>
            <a:p>
              <a:endParaRPr lang="zh-CN" altLang="en-US" dirty="0"/>
            </a:p>
          </p:txBody>
        </p:sp>
      </p:grpSp>
      <p:sp>
        <p:nvSpPr>
          <p:cNvPr id="24" name="文本框 23"/>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人员组织</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887265" y="5548069"/>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7" name="矩形 26"/>
          <p:cNvSpPr/>
          <p:nvPr/>
        </p:nvSpPr>
        <p:spPr>
          <a:xfrm>
            <a:off x="631246" y="635234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631246" y="569194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2" name="表格 31"/>
          <p:cNvGraphicFramePr/>
          <p:nvPr/>
        </p:nvGraphicFramePr>
        <p:xfrm>
          <a:off x="3396615" y="1013460"/>
          <a:ext cx="8670925" cy="5556250"/>
        </p:xfrm>
        <a:graphic>
          <a:graphicData uri="http://schemas.openxmlformats.org/drawingml/2006/table">
            <a:tbl>
              <a:tblPr firstRow="1" bandRow="1">
                <a:tableStyleId>{5C22544A-7EE6-4342-B048-85BDC9FD1C3A}</a:tableStyleId>
              </a:tblPr>
              <a:tblGrid>
                <a:gridCol w="1734185"/>
                <a:gridCol w="1734185"/>
                <a:gridCol w="1734185"/>
                <a:gridCol w="1734185"/>
                <a:gridCol w="1734185"/>
              </a:tblGrid>
              <a:tr h="950595">
                <a:tc>
                  <a:txBody>
                    <a:bodyPr/>
                    <a:lstStyle/>
                    <a:p>
                      <a:pPr>
                        <a:buNone/>
                      </a:pPr>
                      <a:r>
                        <a:rPr lang="zh-CN" altLang="en-US" dirty="0"/>
                        <a:t>国家</a:t>
                      </a:r>
                      <a:endParaRPr lang="zh-CN" altLang="en-US" dirty="0"/>
                    </a:p>
                  </a:txBody>
                  <a:tcPr/>
                </a:tc>
                <a:tc>
                  <a:txBody>
                    <a:bodyPr/>
                    <a:lstStyle/>
                    <a:p>
                      <a:pPr>
                        <a:buNone/>
                      </a:pPr>
                      <a:r>
                        <a:rPr lang="zh-CN" altLang="en-US"/>
                        <a:t>公司</a:t>
                      </a:r>
                      <a:endParaRPr lang="zh-CN" altLang="en-US"/>
                    </a:p>
                  </a:txBody>
                  <a:tcPr/>
                </a:tc>
                <a:tc>
                  <a:txBody>
                    <a:bodyPr/>
                    <a:lstStyle/>
                    <a:p>
                      <a:pPr>
                        <a:buNone/>
                      </a:pPr>
                      <a:r>
                        <a:rPr lang="zh-CN" altLang="en-US"/>
                        <a:t>产品</a:t>
                      </a:r>
                      <a:endParaRPr lang="zh-CN" altLang="en-US"/>
                    </a:p>
                  </a:txBody>
                  <a:tcPr/>
                </a:tc>
                <a:tc>
                  <a:txBody>
                    <a:bodyPr/>
                    <a:lstStyle/>
                    <a:p>
                      <a:pPr>
                        <a:buNone/>
                      </a:pPr>
                      <a:r>
                        <a:rPr lang="zh-CN" altLang="en-US"/>
                        <a:t>识别率</a:t>
                      </a:r>
                      <a:endParaRPr lang="zh-CN" altLang="en-US"/>
                    </a:p>
                  </a:txBody>
                  <a:tcPr/>
                </a:tc>
                <a:tc>
                  <a:txBody>
                    <a:bodyPr/>
                    <a:lstStyle/>
                    <a:p>
                      <a:pPr>
                        <a:buNone/>
                      </a:pPr>
                      <a:r>
                        <a:rPr lang="zh-CN" altLang="en-US"/>
                        <a:t>识别时间</a:t>
                      </a:r>
                      <a:endParaRPr lang="zh-CN" altLang="en-US"/>
                    </a:p>
                  </a:txBody>
                  <a:tcPr/>
                </a:tc>
              </a:tr>
              <a:tr h="767715">
                <a:tc>
                  <a:txBody>
                    <a:bodyPr/>
                    <a:lstStyle/>
                    <a:p>
                      <a:pPr>
                        <a:buNone/>
                      </a:pPr>
                      <a:r>
                        <a:rPr lang="zh-CN" altLang="en-US" dirty="0"/>
                        <a:t>英国</a:t>
                      </a:r>
                      <a:endParaRPr lang="zh-CN" altLang="en-US" dirty="0"/>
                    </a:p>
                  </a:txBody>
                  <a:tcPr/>
                </a:tc>
                <a:tc>
                  <a:txBody>
                    <a:bodyPr/>
                    <a:lstStyle/>
                    <a:p>
                      <a:pPr>
                        <a:buNone/>
                      </a:pPr>
                      <a:r>
                        <a:rPr lang="en-US" altLang="zh-CN">
                          <a:latin typeface="Malgun Gothic" panose="020B0503020000020004" charset="-127"/>
                          <a:ea typeface="Malgun Gothic" panose="020B0503020000020004" charset="-127"/>
                        </a:rPr>
                        <a:t>Alphatech</a:t>
                      </a:r>
                      <a:endParaRPr lang="en-US" altLang="zh-CN">
                        <a:latin typeface="Malgun Gothic" panose="020B0503020000020004" charset="-127"/>
                        <a:ea typeface="Malgun Gothic" panose="020B0503020000020004" charset="-127"/>
                      </a:endParaRPr>
                    </a:p>
                  </a:txBody>
                  <a:tcPr/>
                </a:tc>
                <a:tc>
                  <a:txBody>
                    <a:bodyPr/>
                    <a:lstStyle/>
                    <a:p>
                      <a:pPr>
                        <a:buNone/>
                      </a:pPr>
                      <a:r>
                        <a:rPr lang="en-US" altLang="zh-CN">
                          <a:latin typeface="Malgun Gothic" panose="020B0503020000020004" charset="-127"/>
                          <a:ea typeface="Malgun Gothic" panose="020B0503020000020004" charset="-127"/>
                        </a:rPr>
                        <a:t>ARGUS</a:t>
                      </a:r>
                      <a:endParaRPr lang="en-US" altLang="zh-CN">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≥93%</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100ms</a:t>
                      </a:r>
                      <a:endParaRPr lang="zh-CN" altLang="en-US">
                        <a:latin typeface="Malgun Gothic" panose="020B0503020000020004" charset="-127"/>
                        <a:ea typeface="Malgun Gothic" panose="020B0503020000020004" charset="-127"/>
                      </a:endParaRPr>
                    </a:p>
                  </a:txBody>
                  <a:tcPr/>
                </a:tc>
              </a:tr>
              <a:tr h="767715">
                <a:tc>
                  <a:txBody>
                    <a:bodyPr/>
                    <a:lstStyle/>
                    <a:p>
                      <a:pPr>
                        <a:buNone/>
                      </a:pPr>
                      <a:r>
                        <a:rPr lang="zh-CN" altLang="en-US" dirty="0"/>
                        <a:t>新加坡</a:t>
                      </a:r>
                      <a:endParaRPr lang="zh-CN" altLang="en-US" dirty="0"/>
                    </a:p>
                  </a:txBody>
                  <a:tcPr/>
                </a:tc>
                <a:tc>
                  <a:txBody>
                    <a:bodyPr/>
                    <a:lstStyle/>
                    <a:p>
                      <a:pPr>
                        <a:buNone/>
                      </a:pPr>
                      <a:r>
                        <a:rPr lang="zh-CN" altLang="en-US" dirty="0">
                          <a:latin typeface="Malgun Gothic" panose="020B0503020000020004" charset="-127"/>
                          <a:ea typeface="Malgun Gothic" panose="020B0503020000020004" charset="-127"/>
                        </a:rPr>
                        <a:t>Optasia</a:t>
                      </a:r>
                      <a:endParaRPr lang="zh-CN" altLang="en-US" dirty="0">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VLPRS</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≥95%</a:t>
                      </a:r>
                      <a:endParaRPr lang="zh-CN" altLang="en-US">
                        <a:latin typeface="Malgun Gothic" panose="020B0503020000020004" charset="-127"/>
                        <a:ea typeface="Malgun Gothic" panose="020B0503020000020004" charset="-127"/>
                      </a:endParaRPr>
                    </a:p>
                  </a:txBody>
                  <a:tcPr/>
                </a:tc>
                <a:tc>
                  <a:txBody>
                    <a:bodyPr/>
                    <a:lstStyle/>
                    <a:p>
                      <a:pPr>
                        <a:buNone/>
                      </a:pPr>
                      <a:r>
                        <a:rPr lang="zh-CN" altLang="en-US" dirty="0">
                          <a:latin typeface="Malgun Gothic" panose="020B0503020000020004" charset="-127"/>
                          <a:ea typeface="Malgun Gothic" panose="020B0503020000020004" charset="-127"/>
                        </a:rPr>
                        <a:t>200-1000ms</a:t>
                      </a:r>
                      <a:endParaRPr lang="zh-CN" altLang="en-US" dirty="0">
                        <a:latin typeface="Malgun Gothic" panose="020B0503020000020004" charset="-127"/>
                        <a:ea typeface="Malgun Gothic" panose="020B0503020000020004" charset="-127"/>
                      </a:endParaRPr>
                    </a:p>
                  </a:txBody>
                  <a:tcPr/>
                </a:tc>
              </a:tr>
              <a:tr h="767715">
                <a:tc>
                  <a:txBody>
                    <a:bodyPr/>
                    <a:lstStyle/>
                    <a:p>
                      <a:pPr>
                        <a:buNone/>
                      </a:pPr>
                      <a:r>
                        <a:rPr lang="zh-CN" altLang="en-US" dirty="0"/>
                        <a:t>以色列</a:t>
                      </a:r>
                      <a:endParaRPr lang="zh-CN" altLang="en-US" dirty="0"/>
                    </a:p>
                  </a:txBody>
                  <a:tcPr/>
                </a:tc>
                <a:tc>
                  <a:txBody>
                    <a:bodyPr/>
                    <a:lstStyle/>
                    <a:p>
                      <a:pPr>
                        <a:buNone/>
                      </a:pPr>
                      <a:r>
                        <a:rPr lang="zh-CN" altLang="en-US" dirty="0">
                          <a:latin typeface="Malgun Gothic" panose="020B0503020000020004" charset="-127"/>
                          <a:ea typeface="Malgun Gothic" panose="020B0503020000020004" charset="-127"/>
                        </a:rPr>
                        <a:t>Hi-Tec</a:t>
                      </a:r>
                      <a:endParaRPr lang="zh-CN" altLang="en-US" dirty="0">
                        <a:latin typeface="Malgun Gothic" panose="020B0503020000020004" charset="-127"/>
                        <a:ea typeface="Malgun Gothic" panose="020B0503020000020004" charset="-127"/>
                      </a:endParaRPr>
                    </a:p>
                  </a:txBody>
                  <a:tcPr/>
                </a:tc>
                <a:tc>
                  <a:txBody>
                    <a:bodyPr/>
                    <a:lstStyle/>
                    <a:p>
                      <a:pPr>
                        <a:buNone/>
                      </a:pPr>
                      <a:r>
                        <a:rPr lang="zh-CN" altLang="en-US" dirty="0">
                          <a:latin typeface="Malgun Gothic" panose="020B0503020000020004" charset="-127"/>
                          <a:ea typeface="Malgun Gothic" panose="020B0503020000020004" charset="-127"/>
                        </a:rPr>
                        <a:t>See/Car System</a:t>
                      </a:r>
                      <a:endParaRPr lang="zh-CN" altLang="en-US" dirty="0">
                        <a:latin typeface="Malgun Gothic" panose="020B0503020000020004" charset="-127"/>
                        <a:ea typeface="Malgun Gothic" panose="020B0503020000020004" charset="-127"/>
                      </a:endParaRPr>
                    </a:p>
                  </a:txBody>
                  <a:tcPr/>
                </a:tc>
                <a:tc>
                  <a:txBody>
                    <a:bodyPr/>
                    <a:lstStyle/>
                    <a:p>
                      <a:pPr>
                        <a:buNone/>
                      </a:pPr>
                      <a:r>
                        <a:rPr lang="zh-CN" altLang="en-US" dirty="0">
                          <a:latin typeface="Malgun Gothic" panose="020B0503020000020004" charset="-127"/>
                          <a:ea typeface="Malgun Gothic" panose="020B0503020000020004" charset="-127"/>
                        </a:rPr>
                        <a:t>≥93%</a:t>
                      </a:r>
                      <a:endParaRPr lang="zh-CN" altLang="en-US" dirty="0">
                        <a:latin typeface="Malgun Gothic" panose="020B0503020000020004" charset="-127"/>
                        <a:ea typeface="Malgun Gothic" panose="020B0503020000020004" charset="-127"/>
                      </a:endParaRPr>
                    </a:p>
                  </a:txBody>
                  <a:tcPr/>
                </a:tc>
                <a:tc>
                  <a:txBody>
                    <a:bodyPr/>
                    <a:lstStyle/>
                    <a:p>
                      <a:pPr indent="0">
                        <a:buNone/>
                      </a:pPr>
                      <a:r>
                        <a:rPr lang="en-US" altLang="zh-CN" sz="1800" b="0" dirty="0">
                          <a:latin typeface="宋体" panose="02010600030101010101" pitchFamily="2" charset="-122"/>
                          <a:ea typeface="宋体" panose="02010600030101010101" pitchFamily="2" charset="-122"/>
                          <a:cs typeface="宋体" panose="02010600030101010101" pitchFamily="2" charset="-122"/>
                        </a:rPr>
                        <a:t> 500</a:t>
                      </a:r>
                      <a:r>
                        <a:rPr lang="en-US" altLang="zh-CN" sz="1800" b="0" dirty="0">
                          <a:latin typeface="Calibri" panose="020F0502020204030204" charset="0"/>
                          <a:cs typeface="Calibri" panose="020F0502020204030204" charset="0"/>
                        </a:rPr>
                        <a:t>ms</a:t>
                      </a:r>
                      <a:endParaRPr lang="zh-CN" altLang="en-US" sz="1800" b="0" dirty="0">
                        <a:latin typeface="宋体" panose="02010600030101010101" pitchFamily="2" charset="-122"/>
                        <a:ea typeface="宋体" panose="02010600030101010101" pitchFamily="2" charset="-122"/>
                        <a:cs typeface="宋体" panose="02010600030101010101" pitchFamily="2" charset="-122"/>
                      </a:endParaRPr>
                    </a:p>
                  </a:txBody>
                  <a:tcPr marL="0" marR="0" marT="0" marB="1"/>
                </a:tc>
              </a:tr>
              <a:tr h="767080">
                <a:tc>
                  <a:txBody>
                    <a:bodyPr/>
                    <a:lstStyle/>
                    <a:p>
                      <a:pPr>
                        <a:buNone/>
                      </a:pPr>
                      <a:r>
                        <a:rPr lang="zh-CN" altLang="en-US" dirty="0" smtClean="0">
                          <a:ea typeface="宋体" panose="02010600030101010101" pitchFamily="2" charset="-122"/>
                        </a:rPr>
                        <a:t>中国</a:t>
                      </a:r>
                      <a:r>
                        <a:rPr lang="zh-CN" altLang="en-US" dirty="0">
                          <a:ea typeface="宋体" panose="02010600030101010101" pitchFamily="2" charset="-122"/>
                        </a:rPr>
                        <a:t>香港</a:t>
                      </a:r>
                      <a:endParaRPr lang="zh-CN" altLang="en-US" dirty="0">
                        <a:ea typeface="宋体" panose="02010600030101010101" pitchFamily="2" charset="-122"/>
                      </a:endParaRPr>
                    </a:p>
                  </a:txBody>
                  <a:tcPr/>
                </a:tc>
                <a:tc>
                  <a:txBody>
                    <a:bodyPr/>
                    <a:lstStyle/>
                    <a:p>
                      <a:pPr>
                        <a:buNone/>
                      </a:pPr>
                      <a:r>
                        <a:rPr lang="zh-CN" altLang="en-US" dirty="0">
                          <a:latin typeface="Malgun Gothic" panose="020B0503020000020004" charset="-127"/>
                          <a:ea typeface="Malgun Gothic" panose="020B0503020000020004" charset="-127"/>
                        </a:rPr>
                        <a:t>Aisa Vision Technology</a:t>
                      </a:r>
                      <a:endParaRPr lang="zh-CN" altLang="en-US" dirty="0">
                        <a:latin typeface="Malgun Gothic" panose="020B0503020000020004" charset="-127"/>
                        <a:ea typeface="Malgun Gothic" panose="020B0503020000020004" charset="-127"/>
                      </a:endParaRPr>
                    </a:p>
                  </a:txBody>
                  <a:tcPr/>
                </a:tc>
                <a:tc>
                  <a:txBody>
                    <a:bodyPr/>
                    <a:lstStyle/>
                    <a:p>
                      <a:pPr>
                        <a:buNone/>
                      </a:pPr>
                      <a:r>
                        <a:rPr lang="zh-CN" altLang="en-US" dirty="0">
                          <a:latin typeface="Malgun Gothic" panose="020B0503020000020004" charset="-127"/>
                          <a:ea typeface="Malgun Gothic" panose="020B0503020000020004" charset="-127"/>
                        </a:rPr>
                        <a:t>VECON</a:t>
                      </a:r>
                      <a:endParaRPr lang="zh-CN" altLang="en-US" dirty="0">
                        <a:latin typeface="Malgun Gothic" panose="020B0503020000020004" charset="-127"/>
                        <a:ea typeface="Malgun Gothic" panose="020B0503020000020004" charset="-127"/>
                      </a:endParaRPr>
                    </a:p>
                  </a:txBody>
                  <a:tcPr/>
                </a:tc>
                <a:tc>
                  <a:txBody>
                    <a:bodyPr/>
                    <a:lstStyle/>
                    <a:p>
                      <a:pPr>
                        <a:buNone/>
                      </a:pPr>
                      <a:r>
                        <a:rPr lang="zh-CN" altLang="en-US" dirty="0">
                          <a:latin typeface="Malgun Gothic" panose="020B0503020000020004" charset="-127"/>
                          <a:ea typeface="Malgun Gothic" panose="020B0503020000020004" charset="-127"/>
                        </a:rPr>
                        <a:t>≥95%</a:t>
                      </a:r>
                      <a:endParaRPr lang="zh-CN" altLang="en-US" dirty="0">
                        <a:latin typeface="Malgun Gothic" panose="020B0503020000020004" charset="-127"/>
                        <a:ea typeface="Malgun Gothic" panose="020B0503020000020004" charset="-127"/>
                      </a:endParaRPr>
                    </a:p>
                  </a:txBody>
                  <a:tcPr/>
                </a:tc>
                <a:tc>
                  <a:txBody>
                    <a:bodyPr/>
                    <a:lstStyle/>
                    <a:p>
                      <a:pPr>
                        <a:buNone/>
                      </a:pPr>
                      <a:r>
                        <a:rPr lang="zh-CN" altLang="en-US" dirty="0">
                          <a:latin typeface="Malgun Gothic" panose="020B0503020000020004" charset="-127"/>
                          <a:ea typeface="Malgun Gothic" panose="020B0503020000020004" charset="-127"/>
                        </a:rPr>
                        <a:t>1000ms</a:t>
                      </a:r>
                      <a:endParaRPr lang="zh-CN" altLang="en-US" dirty="0">
                        <a:latin typeface="Malgun Gothic" panose="020B0503020000020004" charset="-127"/>
                        <a:ea typeface="Malgun Gothic" panose="020B0503020000020004" charset="-127"/>
                      </a:endParaRPr>
                    </a:p>
                  </a:txBody>
                  <a:tcPr/>
                </a:tc>
              </a:tr>
              <a:tr h="767715">
                <a:tc>
                  <a:txBody>
                    <a:bodyPr/>
                    <a:lstStyle/>
                    <a:p>
                      <a:pPr>
                        <a:buNone/>
                      </a:pPr>
                      <a:r>
                        <a:rPr lang="zh-CN" altLang="en-US"/>
                        <a:t>中国</a:t>
                      </a:r>
                      <a:endParaRPr lang="zh-CN" altLang="en-US"/>
                    </a:p>
                  </a:txBody>
                  <a:tcPr/>
                </a:tc>
                <a:tc>
                  <a:txBody>
                    <a:bodyPr/>
                    <a:lstStyle/>
                    <a:p>
                      <a:pPr>
                        <a:buNone/>
                      </a:pPr>
                      <a:r>
                        <a:rPr lang="zh-CN" altLang="en-US"/>
                        <a:t>高德威</a:t>
                      </a:r>
                      <a:endParaRPr lang="zh-CN" altLang="en-US"/>
                    </a:p>
                  </a:txBody>
                  <a:tcPr/>
                </a:tc>
                <a:tc>
                  <a:txBody>
                    <a:bodyPr/>
                    <a:lstStyle/>
                    <a:p>
                      <a:pPr>
                        <a:buNone/>
                      </a:pPr>
                      <a:r>
                        <a:rPr lang="zh-CN" altLang="en-US" dirty="0">
                          <a:latin typeface="Malgun Gothic" panose="020B0503020000020004" charset="-127"/>
                          <a:ea typeface="Malgun Gothic" panose="020B0503020000020004" charset="-127"/>
                        </a:rPr>
                        <a:t>GW-PR</a:t>
                      </a:r>
                      <a:endParaRPr lang="zh-CN" altLang="en-US" dirty="0">
                        <a:latin typeface="Malgun Gothic" panose="020B0503020000020004" charset="-127"/>
                        <a:ea typeface="Malgun Gothic" panose="020B0503020000020004" charset="-127"/>
                      </a:endParaRPr>
                    </a:p>
                  </a:txBody>
                  <a:tcPr/>
                </a:tc>
                <a:tc>
                  <a:txBody>
                    <a:bodyPr/>
                    <a:lstStyle/>
                    <a:p>
                      <a:pPr>
                        <a:buNone/>
                      </a:pPr>
                      <a:r>
                        <a:rPr lang="zh-CN" altLang="en-US" dirty="0">
                          <a:latin typeface="Malgun Gothic" panose="020B0503020000020004" charset="-127"/>
                          <a:ea typeface="Malgun Gothic" panose="020B0503020000020004" charset="-127"/>
                        </a:rPr>
                        <a:t>≥90%</a:t>
                      </a:r>
                      <a:endParaRPr lang="zh-CN" altLang="en-US" dirty="0">
                        <a:latin typeface="Malgun Gothic" panose="020B0503020000020004" charset="-127"/>
                        <a:ea typeface="Malgun Gothic" panose="020B0503020000020004" charset="-127"/>
                      </a:endParaRPr>
                    </a:p>
                  </a:txBody>
                  <a:tcPr/>
                </a:tc>
                <a:tc>
                  <a:txBody>
                    <a:bodyPr/>
                    <a:lstStyle/>
                    <a:p>
                      <a:pPr>
                        <a:buNone/>
                      </a:pPr>
                      <a:r>
                        <a:rPr lang="zh-CN" altLang="en-US">
                          <a:latin typeface="Malgun Gothic" panose="020B0503020000020004" charset="-127"/>
                          <a:ea typeface="Malgun Gothic" panose="020B0503020000020004" charset="-127"/>
                        </a:rPr>
                        <a:t>500ms</a:t>
                      </a:r>
                      <a:endParaRPr lang="zh-CN" altLang="en-US">
                        <a:latin typeface="Malgun Gothic" panose="020B0503020000020004" charset="-127"/>
                        <a:ea typeface="Malgun Gothic" panose="020B0503020000020004" charset="-127"/>
                      </a:endParaRPr>
                    </a:p>
                  </a:txBody>
                  <a:tcPr/>
                </a:tc>
              </a:tr>
              <a:tr h="767715">
                <a:tc>
                  <a:txBody>
                    <a:bodyPr/>
                    <a:lstStyle/>
                    <a:p>
                      <a:pPr>
                        <a:buNone/>
                      </a:pPr>
                      <a:r>
                        <a:rPr lang="zh-CN" altLang="en-US"/>
                        <a:t>中国</a:t>
                      </a:r>
                      <a:endParaRPr lang="zh-CN" altLang="en-US"/>
                    </a:p>
                  </a:txBody>
                  <a:tcPr/>
                </a:tc>
                <a:tc>
                  <a:txBody>
                    <a:bodyPr/>
                    <a:lstStyle/>
                    <a:p>
                      <a:pPr>
                        <a:buNone/>
                      </a:pPr>
                      <a:r>
                        <a:rPr lang="zh-CN" altLang="en-US" dirty="0"/>
                        <a:t>汉王科技</a:t>
                      </a:r>
                      <a:endParaRPr lang="zh-CN" altLang="en-US" dirty="0"/>
                    </a:p>
                  </a:txBody>
                  <a:tcPr/>
                </a:tc>
                <a:tc>
                  <a:txBody>
                    <a:bodyPr/>
                    <a:lstStyle/>
                    <a:p>
                      <a:pPr>
                        <a:buNone/>
                      </a:pPr>
                      <a:r>
                        <a:rPr lang="zh-CN" altLang="en-US"/>
                        <a:t>汉王眼</a:t>
                      </a:r>
                      <a:endParaRPr lang="zh-CN" altLang="en-US"/>
                    </a:p>
                  </a:txBody>
                  <a:tcPr/>
                </a:tc>
                <a:tc>
                  <a:txBody>
                    <a:bodyPr/>
                    <a:lstStyle/>
                    <a:p>
                      <a:pPr>
                        <a:buNone/>
                      </a:pPr>
                      <a:r>
                        <a:rPr lang="zh-CN" altLang="en-US" dirty="0">
                          <a:latin typeface="Malgun Gothic" panose="020B0503020000020004" charset="-127"/>
                          <a:ea typeface="Malgun Gothic" panose="020B0503020000020004" charset="-127"/>
                        </a:rPr>
                        <a:t>≥95%</a:t>
                      </a:r>
                      <a:endParaRPr lang="zh-CN" altLang="en-US" dirty="0">
                        <a:latin typeface="Malgun Gothic" panose="020B0503020000020004" charset="-127"/>
                        <a:ea typeface="Malgun Gothic" panose="020B0503020000020004" charset="-127"/>
                      </a:endParaRPr>
                    </a:p>
                  </a:txBody>
                  <a:tcPr/>
                </a:tc>
                <a:tc>
                  <a:txBody>
                    <a:bodyPr/>
                    <a:lstStyle/>
                    <a:p>
                      <a:pPr>
                        <a:buNone/>
                      </a:pPr>
                      <a:r>
                        <a:rPr lang="zh-CN" altLang="en-US" dirty="0">
                          <a:latin typeface="Malgun Gothic" panose="020B0503020000020004" charset="-127"/>
                          <a:ea typeface="Malgun Gothic" panose="020B0503020000020004" charset="-127"/>
                        </a:rPr>
                        <a:t>200-800ms</a:t>
                      </a:r>
                      <a:endParaRPr lang="zh-CN" altLang="en-US" dirty="0">
                        <a:latin typeface="Malgun Gothic" panose="020B0503020000020004" charset="-127"/>
                        <a:ea typeface="Malgun Gothic" panose="020B0503020000020004" charset="-127"/>
                      </a:endParaRPr>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270" y="36990"/>
            <a:ext cx="12190476" cy="6285402"/>
          </a:xfrm>
          <a:prstGeom prst="rect">
            <a:avLst/>
          </a:prstGeom>
        </p:spPr>
      </p:pic>
      <p:sp>
        <p:nvSpPr>
          <p:cNvPr id="5" name="矩形 4"/>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42560" y="278293"/>
            <a:ext cx="2511219" cy="1258018"/>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9" name="文本框 8"/>
          <p:cNvSpPr txBox="1"/>
          <p:nvPr/>
        </p:nvSpPr>
        <p:spPr>
          <a:xfrm>
            <a:off x="1298111" y="192677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98176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630971" y="2702877"/>
            <a:ext cx="2067780" cy="953135"/>
            <a:chOff x="857848" y="2702877"/>
            <a:chExt cx="2067780" cy="953135"/>
          </a:xfrm>
        </p:grpSpPr>
        <p:sp>
          <p:nvSpPr>
            <p:cNvPr id="11" name="文本框 10"/>
            <p:cNvSpPr txBox="1"/>
            <p:nvPr/>
          </p:nvSpPr>
          <p:spPr>
            <a:xfrm>
              <a:off x="1113867"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857848" y="287974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9869467" y="170571"/>
            <a:ext cx="2322533" cy="521970"/>
          </a:xfrm>
          <a:prstGeom prst="rect">
            <a:avLst/>
          </a:prstGeom>
          <a:noFill/>
        </p:spPr>
        <p:txBody>
          <a:bodyPr wrap="square" rtlCol="0">
            <a:spAutoFit/>
          </a:bodyPr>
          <a:lstStyle/>
          <a:p>
            <a:pPr algn="ctr"/>
            <a:r>
              <a:rPr lang="en-US" altLang="zh-CN" sz="2800" b="1" dirty="0">
                <a:solidFill>
                  <a:srgbClr val="0071C1"/>
                </a:solidFill>
                <a:latin typeface="微软雅黑" panose="020B0503020204020204" pitchFamily="34" charset="-122"/>
                <a:ea typeface="微软雅黑" panose="020B0503020204020204" pitchFamily="34" charset="-122"/>
              </a:rPr>
              <a:t>APRT2</a:t>
            </a:r>
            <a:endParaRPr lang="zh-CN" altLang="en-US" sz="2800" b="1" dirty="0">
              <a:solidFill>
                <a:srgbClr val="0071C1"/>
              </a:solidFill>
              <a:latin typeface="微软雅黑" panose="020B0503020204020204" pitchFamily="34" charset="-122"/>
              <a:ea typeface="微软雅黑" panose="020B0503020204020204" pitchFamily="34" charset="-122"/>
            </a:endParaRPr>
          </a:p>
        </p:txBody>
      </p:sp>
      <p:cxnSp>
        <p:nvCxnSpPr>
          <p:cNvPr id="21" name="直接连接符 20"/>
          <p:cNvCxnSpPr/>
          <p:nvPr/>
        </p:nvCxnSpPr>
        <p:spPr>
          <a:xfrm flipV="1">
            <a:off x="4823791" y="3574094"/>
            <a:ext cx="588121" cy="698526"/>
          </a:xfrm>
          <a:prstGeom prst="line">
            <a:avLst/>
          </a:prstGeom>
          <a:ln w="12700">
            <a:solidFill>
              <a:srgbClr val="0071C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6822061" y="3301964"/>
            <a:ext cx="1229234" cy="781279"/>
          </a:xfrm>
          <a:prstGeom prst="line">
            <a:avLst/>
          </a:prstGeom>
          <a:ln w="12700">
            <a:solidFill>
              <a:srgbClr val="0071C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V="1">
            <a:off x="9641598" y="3172071"/>
            <a:ext cx="745278" cy="807194"/>
          </a:xfrm>
          <a:prstGeom prst="line">
            <a:avLst/>
          </a:prstGeom>
          <a:ln w="12700">
            <a:solidFill>
              <a:srgbClr val="0071C1"/>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3681367" y="3967585"/>
            <a:ext cx="2244434" cy="1818609"/>
            <a:chOff x="3681368" y="3967585"/>
            <a:chExt cx="2029917" cy="1630247"/>
          </a:xfrm>
        </p:grpSpPr>
        <p:sp>
          <p:nvSpPr>
            <p:cNvPr id="6" name="椭圆 5"/>
            <p:cNvSpPr/>
            <p:nvPr/>
          </p:nvSpPr>
          <p:spPr>
            <a:xfrm>
              <a:off x="3681368" y="3967585"/>
              <a:ext cx="1630247" cy="1630247"/>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3904802" y="4536058"/>
              <a:ext cx="1806483" cy="634567"/>
            </a:xfrm>
            <a:prstGeom prst="rect">
              <a:avLst/>
            </a:prstGeom>
            <a:noFill/>
          </p:spPr>
          <p:txBody>
            <a:bodyPr wrap="square" rtlCol="0">
              <a:spAutoFit/>
            </a:bodyPr>
            <a:lstStyle/>
            <a:p>
              <a:r>
                <a:rPr lang="zh-CN" altLang="en-US" sz="2000" b="1" spc="300" dirty="0" smtClean="0">
                  <a:solidFill>
                    <a:schemeClr val="bg1"/>
                  </a:solidFill>
                  <a:latin typeface="微软雅黑" panose="020B0503020204020204" pitchFamily="34" charset="-122"/>
                  <a:ea typeface="微软雅黑" panose="020B0503020204020204" pitchFamily="34" charset="-122"/>
                </a:rPr>
                <a:t>车牌位置</a:t>
              </a:r>
              <a:endParaRPr lang="en-US" altLang="zh-CN" sz="2000" b="1" spc="300" dirty="0" smtClean="0">
                <a:solidFill>
                  <a:schemeClr val="bg1"/>
                </a:solidFill>
                <a:latin typeface="微软雅黑" panose="020B0503020204020204" pitchFamily="34" charset="-122"/>
                <a:ea typeface="微软雅黑" panose="020B0503020204020204" pitchFamily="34" charset="-122"/>
              </a:endParaRPr>
            </a:p>
            <a:p>
              <a:r>
                <a:rPr lang="zh-CN" altLang="en-US" sz="2000" b="1" spc="300" dirty="0" smtClean="0">
                  <a:solidFill>
                    <a:schemeClr val="bg1"/>
                  </a:solidFill>
                  <a:latin typeface="微软雅黑" panose="020B0503020204020204" pitchFamily="34" charset="-122"/>
                  <a:ea typeface="微软雅黑" panose="020B0503020204020204" pitchFamily="34" charset="-122"/>
                </a:rPr>
                <a:t>不一致</a:t>
              </a:r>
              <a:endParaRPr lang="zh-CN" altLang="en-US" sz="2000" b="1" spc="300" dirty="0">
                <a:solidFill>
                  <a:schemeClr val="bg1"/>
                </a:solidFill>
                <a:latin typeface="微软雅黑" panose="020B0503020204020204" pitchFamily="34" charset="-122"/>
                <a:ea typeface="微软雅黑" panose="020B0503020204020204" pitchFamily="34" charset="-122"/>
              </a:endParaRPr>
            </a:p>
          </p:txBody>
        </p:sp>
      </p:grpSp>
      <p:grpSp>
        <p:nvGrpSpPr>
          <p:cNvPr id="3" name="组合 2"/>
          <p:cNvGrpSpPr/>
          <p:nvPr/>
        </p:nvGrpSpPr>
        <p:grpSpPr>
          <a:xfrm>
            <a:off x="5045451" y="1794930"/>
            <a:ext cx="1987826" cy="1987826"/>
            <a:chOff x="5045451" y="1794930"/>
            <a:chExt cx="1987826" cy="1987826"/>
          </a:xfrm>
        </p:grpSpPr>
        <p:sp>
          <p:nvSpPr>
            <p:cNvPr id="29" name="椭圆 28"/>
            <p:cNvSpPr/>
            <p:nvPr/>
          </p:nvSpPr>
          <p:spPr>
            <a:xfrm>
              <a:off x="5045451" y="1794930"/>
              <a:ext cx="1987826" cy="198782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5426470" y="2728111"/>
              <a:ext cx="1427203" cy="368300"/>
            </a:xfrm>
            <a:prstGeom prst="rect">
              <a:avLst/>
            </a:prstGeom>
            <a:noFill/>
          </p:spPr>
          <p:txBody>
            <a:bodyPr wrap="square" rtlCol="0">
              <a:spAutoFit/>
            </a:bodyPr>
            <a:lstStyle/>
            <a:p>
              <a:endParaRPr lang="zh-CN" altLang="en-US" dirty="0">
                <a:ea typeface="宋体" panose="02010600030101010101" pitchFamily="2" charset="-122"/>
              </a:endParaRPr>
            </a:p>
          </p:txBody>
        </p:sp>
      </p:grpSp>
      <p:grpSp>
        <p:nvGrpSpPr>
          <p:cNvPr id="20" name="组合 19"/>
          <p:cNvGrpSpPr/>
          <p:nvPr/>
        </p:nvGrpSpPr>
        <p:grpSpPr>
          <a:xfrm>
            <a:off x="7718104" y="3340450"/>
            <a:ext cx="2350330" cy="2350330"/>
            <a:chOff x="7626029" y="3341720"/>
            <a:chExt cx="2350330" cy="2350330"/>
          </a:xfrm>
        </p:grpSpPr>
        <p:sp>
          <p:nvSpPr>
            <p:cNvPr id="31" name="椭圆 30"/>
            <p:cNvSpPr/>
            <p:nvPr/>
          </p:nvSpPr>
          <p:spPr>
            <a:xfrm>
              <a:off x="7626029" y="3341720"/>
              <a:ext cx="2350330" cy="2350330"/>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p:cNvSpPr txBox="1"/>
            <p:nvPr/>
          </p:nvSpPr>
          <p:spPr>
            <a:xfrm>
              <a:off x="8067935" y="4185834"/>
              <a:ext cx="1465435" cy="707886"/>
            </a:xfrm>
            <a:prstGeom prst="rect">
              <a:avLst/>
            </a:prstGeom>
            <a:noFill/>
          </p:spPr>
          <p:txBody>
            <a:bodyPr wrap="square" rtlCol="0">
              <a:spAutoFit/>
            </a:bodyPr>
            <a:lstStyle/>
            <a:p>
              <a:r>
                <a:rPr lang="zh-CN" altLang="en-US" sz="2000" b="1" spc="300" dirty="0" smtClean="0">
                  <a:solidFill>
                    <a:schemeClr val="bg1"/>
                  </a:solidFill>
                  <a:latin typeface="微软雅黑" panose="020B0503020204020204" pitchFamily="34" charset="-122"/>
                  <a:ea typeface="微软雅黑" panose="020B0503020204020204" pitchFamily="34" charset="-122"/>
                </a:rPr>
                <a:t>车牌污损情况严重</a:t>
              </a:r>
              <a:endParaRPr lang="zh-CN" altLang="en-US" sz="2000" b="1" spc="300"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9869467" y="1385404"/>
            <a:ext cx="1987826" cy="1987826"/>
            <a:chOff x="9869467" y="1385404"/>
            <a:chExt cx="1987826" cy="1987826"/>
          </a:xfrm>
        </p:grpSpPr>
        <p:sp>
          <p:nvSpPr>
            <p:cNvPr id="36" name="椭圆 35"/>
            <p:cNvSpPr/>
            <p:nvPr/>
          </p:nvSpPr>
          <p:spPr>
            <a:xfrm>
              <a:off x="9869467" y="1385404"/>
              <a:ext cx="1987826" cy="1987826"/>
            </a:xfrm>
            <a:prstGeom prst="ellipse">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文本框 47"/>
            <p:cNvSpPr txBox="1"/>
            <p:nvPr/>
          </p:nvSpPr>
          <p:spPr>
            <a:xfrm>
              <a:off x="10238915" y="1774364"/>
              <a:ext cx="1465435" cy="707886"/>
            </a:xfrm>
            <a:prstGeom prst="rect">
              <a:avLst/>
            </a:prstGeom>
            <a:noFill/>
          </p:spPr>
          <p:txBody>
            <a:bodyPr wrap="square" rtlCol="0">
              <a:spAutoFit/>
            </a:bodyPr>
            <a:lstStyle/>
            <a:p>
              <a:r>
                <a:rPr lang="zh-CN" altLang="en-US" sz="2000" b="1" spc="300" dirty="0" smtClean="0">
                  <a:solidFill>
                    <a:schemeClr val="bg1"/>
                  </a:solidFill>
                  <a:latin typeface="微软雅黑" panose="020B0503020204020204" pitchFamily="34" charset="-122"/>
                  <a:ea typeface="微软雅黑" panose="020B0503020204020204" pitchFamily="34" charset="-122"/>
                </a:rPr>
                <a:t>车牌字符种类较多</a:t>
              </a:r>
              <a:endParaRPr lang="zh-CN" altLang="en-US" sz="2000" b="1" spc="300" dirty="0">
                <a:solidFill>
                  <a:schemeClr val="bg1"/>
                </a:solidFill>
                <a:latin typeface="微软雅黑" panose="020B0503020204020204" pitchFamily="34" charset="-122"/>
                <a:ea typeface="微软雅黑" panose="020B0503020204020204" pitchFamily="34" charset="-122"/>
              </a:endParaRPr>
            </a:p>
          </p:txBody>
        </p:sp>
      </p:grpSp>
      <p:sp>
        <p:nvSpPr>
          <p:cNvPr id="24" name="文本框 23"/>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人员组织</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887265" y="5548069"/>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7" name="矩形 26"/>
          <p:cNvSpPr/>
          <p:nvPr/>
        </p:nvSpPr>
        <p:spPr>
          <a:xfrm>
            <a:off x="631246" y="635234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631246" y="569194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5045451" y="2440688"/>
            <a:ext cx="1997388" cy="707886"/>
          </a:xfrm>
          <a:prstGeom prst="rect">
            <a:avLst/>
          </a:prstGeom>
          <a:noFill/>
        </p:spPr>
        <p:txBody>
          <a:bodyPr wrap="square" rtlCol="0">
            <a:spAutoFit/>
          </a:bodyPr>
          <a:lstStyle/>
          <a:p>
            <a:r>
              <a:rPr lang="zh-CN" altLang="en-US" sz="2000" b="1" spc="300" dirty="0" smtClean="0">
                <a:solidFill>
                  <a:schemeClr val="bg1"/>
                </a:solidFill>
                <a:latin typeface="微软雅黑" panose="020B0503020204020204" pitchFamily="34" charset="-122"/>
                <a:ea typeface="微软雅黑" panose="020B0503020204020204" pitchFamily="34" charset="-122"/>
              </a:rPr>
              <a:t>车牌类型和规      范不一致</a:t>
            </a:r>
            <a:endParaRPr lang="zh-CN" altLang="en-US" sz="2000" b="1" spc="3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5" name="矩形 4"/>
          <p:cNvSpPr/>
          <p:nvPr/>
        </p:nvSpPr>
        <p:spPr>
          <a:xfrm>
            <a:off x="127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42560" y="278293"/>
            <a:ext cx="2511219" cy="1258018"/>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6" name="组合 5"/>
          <p:cNvGrpSpPr/>
          <p:nvPr/>
        </p:nvGrpSpPr>
        <p:grpSpPr>
          <a:xfrm>
            <a:off x="631246" y="1992816"/>
            <a:ext cx="2067146" cy="953135"/>
            <a:chOff x="631246" y="1992816"/>
            <a:chExt cx="2067146" cy="953135"/>
          </a:xfrm>
        </p:grpSpPr>
        <p:sp>
          <p:nvSpPr>
            <p:cNvPr id="9" name="文本框 8"/>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631246" y="2702877"/>
            <a:ext cx="2067145" cy="953135"/>
            <a:chOff x="631246" y="2702877"/>
            <a:chExt cx="2067145" cy="953135"/>
          </a:xfrm>
        </p:grpSpPr>
        <p:sp>
          <p:nvSpPr>
            <p:cNvPr id="11" name="文本框 10"/>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631246" y="3412938"/>
            <a:ext cx="2067145" cy="521970"/>
            <a:chOff x="631246" y="3412938"/>
            <a:chExt cx="2067145" cy="521970"/>
          </a:xfrm>
        </p:grpSpPr>
        <p:sp>
          <p:nvSpPr>
            <p:cNvPr id="12" name="文本框 1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631246" y="4122999"/>
            <a:ext cx="2067145" cy="953135"/>
            <a:chOff x="631246" y="4122999"/>
            <a:chExt cx="2067145" cy="953135"/>
          </a:xfrm>
        </p:grpSpPr>
        <p:sp>
          <p:nvSpPr>
            <p:cNvPr id="13" name="文本框 1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631246" y="4833059"/>
            <a:ext cx="2067145" cy="953135"/>
            <a:chOff x="631246" y="4833059"/>
            <a:chExt cx="2067145" cy="953135"/>
          </a:xfrm>
        </p:grpSpPr>
        <p:sp>
          <p:nvSpPr>
            <p:cNvPr id="14" name="文本框 1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5793066" y="2870309"/>
            <a:ext cx="4002210" cy="1118239"/>
            <a:chOff x="5035774" y="2761971"/>
            <a:chExt cx="4002210" cy="1118239"/>
          </a:xfrm>
        </p:grpSpPr>
        <p:sp>
          <p:nvSpPr>
            <p:cNvPr id="25" name="文本框 24"/>
            <p:cNvSpPr txBox="1"/>
            <p:nvPr/>
          </p:nvSpPr>
          <p:spPr>
            <a:xfrm>
              <a:off x="6077028" y="2859426"/>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pitchFamily="34" charset="-122"/>
                  <a:ea typeface="微软雅黑" panose="020B0503020204020204" pitchFamily="34" charset="-122"/>
                </a:rPr>
                <a:t>研究现状</a:t>
              </a:r>
              <a:endParaRPr lang="zh-CN" altLang="en-US" sz="5400" b="1" dirty="0">
                <a:solidFill>
                  <a:srgbClr val="0071C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cstate="email"/>
            <a:stretch>
              <a:fillRect/>
            </a:stretch>
          </p:blipFill>
          <p:spPr>
            <a:xfrm>
              <a:off x="5035774" y="2761971"/>
              <a:ext cx="1118239" cy="1118239"/>
            </a:xfrm>
            <a:prstGeom prst="rect">
              <a:avLst/>
            </a:prstGeom>
          </p:spPr>
        </p:pic>
      </p:grpSp>
      <p:sp>
        <p:nvSpPr>
          <p:cNvPr id="31" name="文本框 30"/>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人员组织</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847895" y="552584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6" name="矩形 25"/>
          <p:cNvSpPr/>
          <p:nvPr/>
        </p:nvSpPr>
        <p:spPr>
          <a:xfrm>
            <a:off x="631246" y="567797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31246" y="635298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3529330" y="0"/>
            <a:ext cx="9356725" cy="6858635"/>
          </a:xfrm>
          <a:prstGeom prst="rect">
            <a:avLst/>
          </a:prstGeom>
        </p:spPr>
      </p:pic>
      <p:sp>
        <p:nvSpPr>
          <p:cNvPr id="28" name="文本框 27"/>
          <p:cNvSpPr txBox="1"/>
          <p:nvPr/>
        </p:nvSpPr>
        <p:spPr>
          <a:xfrm>
            <a:off x="9869467" y="277886"/>
            <a:ext cx="2322533" cy="521970"/>
          </a:xfrm>
          <a:prstGeom prst="rect">
            <a:avLst/>
          </a:prstGeom>
          <a:noFill/>
        </p:spPr>
        <p:txBody>
          <a:bodyPr wrap="square" rtlCol="0">
            <a:spAutoFit/>
          </a:bodyPr>
          <a:lstStyle/>
          <a:p>
            <a:pPr algn="ctr"/>
            <a:r>
              <a:rPr lang="en-US" altLang="zh-CN" sz="2800" b="1" dirty="0">
                <a:solidFill>
                  <a:srgbClr val="0071C1"/>
                </a:solidFill>
                <a:latin typeface="微软雅黑" panose="020B0503020204020204" pitchFamily="34" charset="-122"/>
                <a:ea typeface="微软雅黑" panose="020B0503020204020204" pitchFamily="34" charset="-122"/>
              </a:rPr>
              <a:t>APRT1</a:t>
            </a:r>
            <a:endParaRPr lang="zh-CN" altLang="en-US" sz="2800" b="1" dirty="0">
              <a:solidFill>
                <a:srgbClr val="0071C1"/>
              </a:solidFill>
              <a:latin typeface="微软雅黑" panose="020B0503020204020204" pitchFamily="34" charset="-122"/>
              <a:ea typeface="微软雅黑" panose="020B0503020204020204" pitchFamily="34" charset="-122"/>
            </a:endParaRPr>
          </a:p>
        </p:txBody>
      </p:sp>
      <p:sp>
        <p:nvSpPr>
          <p:cNvPr id="77" name="矩形 76"/>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442560" y="278293"/>
            <a:ext cx="2511219" cy="1258018"/>
            <a:chOff x="0" y="112403"/>
            <a:chExt cx="2511219" cy="1258018"/>
          </a:xfrm>
        </p:grpSpPr>
        <p:sp>
          <p:nvSpPr>
            <p:cNvPr id="79" name="文本框 78"/>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0" name="文本框 79"/>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81" name="文本框 80"/>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2" name="文本框 8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3" name="文本框 8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4" name="文本框 8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5" name="矩形 8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p:cNvGrpSpPr/>
          <p:nvPr/>
        </p:nvGrpSpPr>
        <p:grpSpPr>
          <a:xfrm>
            <a:off x="1081186" y="2702877"/>
            <a:ext cx="2067145" cy="953135"/>
            <a:chOff x="1052158" y="2702877"/>
            <a:chExt cx="2067145" cy="953135"/>
          </a:xfrm>
        </p:grpSpPr>
        <p:sp>
          <p:nvSpPr>
            <p:cNvPr id="87" name="文本框 86"/>
            <p:cNvSpPr txBox="1"/>
            <p:nvPr/>
          </p:nvSpPr>
          <p:spPr>
            <a:xfrm>
              <a:off x="1307542"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8" name="矩形 87"/>
            <p:cNvSpPr/>
            <p:nvPr/>
          </p:nvSpPr>
          <p:spPr>
            <a:xfrm>
              <a:off x="1052158"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矩形 88"/>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人员组织</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887265" y="550425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631246" y="565702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31246" y="635234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8" name="表格 7"/>
          <p:cNvGraphicFramePr/>
          <p:nvPr/>
        </p:nvGraphicFramePr>
        <p:xfrm>
          <a:off x="3777615" y="946785"/>
          <a:ext cx="8229600" cy="5745480"/>
        </p:xfrm>
        <a:graphic>
          <a:graphicData uri="http://schemas.openxmlformats.org/drawingml/2006/table">
            <a:tbl>
              <a:tblPr firstRow="1" bandRow="1">
                <a:tableStyleId>{5C22544A-7EE6-4342-B048-85BDC9FD1C3A}</a:tableStyleId>
              </a:tblPr>
              <a:tblGrid>
                <a:gridCol w="2057400"/>
                <a:gridCol w="2103120"/>
                <a:gridCol w="2011680"/>
                <a:gridCol w="2057400"/>
              </a:tblGrid>
              <a:tr h="906780">
                <a:tc>
                  <a:txBody>
                    <a:bodyPr/>
                    <a:lstStyle/>
                    <a:p>
                      <a:pPr>
                        <a:buNone/>
                      </a:pPr>
                      <a:r>
                        <a:rPr lang="zh-CN" altLang="en-US" dirty="0"/>
                        <a:t>车牌定位方法</a:t>
                      </a:r>
                      <a:endParaRPr lang="zh-CN" altLang="en-US" dirty="0"/>
                    </a:p>
                  </a:txBody>
                  <a:tcPr/>
                </a:tc>
                <a:tc>
                  <a:txBody>
                    <a:bodyPr/>
                    <a:lstStyle/>
                    <a:p>
                      <a:pPr>
                        <a:buNone/>
                      </a:pPr>
                      <a:r>
                        <a:rPr lang="zh-CN" altLang="en-US"/>
                        <a:t>原理</a:t>
                      </a:r>
                      <a:endParaRPr lang="zh-CN" altLang="en-US"/>
                    </a:p>
                  </a:txBody>
                  <a:tcPr/>
                </a:tc>
                <a:tc>
                  <a:txBody>
                    <a:bodyPr/>
                    <a:lstStyle/>
                    <a:p>
                      <a:pPr>
                        <a:buNone/>
                      </a:pPr>
                      <a:r>
                        <a:rPr lang="zh-CN" altLang="en-US"/>
                        <a:t>优点</a:t>
                      </a:r>
                      <a:endParaRPr lang="zh-CN" altLang="en-US"/>
                    </a:p>
                  </a:txBody>
                  <a:tcPr/>
                </a:tc>
                <a:tc>
                  <a:txBody>
                    <a:bodyPr/>
                    <a:lstStyle/>
                    <a:p>
                      <a:pPr>
                        <a:buNone/>
                      </a:pPr>
                      <a:r>
                        <a:rPr lang="zh-CN" altLang="en-US"/>
                        <a:t>缺点</a:t>
                      </a:r>
                      <a:endParaRPr lang="zh-CN" altLang="en-US"/>
                    </a:p>
                  </a:txBody>
                  <a:tcPr/>
                </a:tc>
              </a:tr>
              <a:tr h="906780">
                <a:tc>
                  <a:txBody>
                    <a:bodyPr/>
                    <a:lstStyle/>
                    <a:p>
                      <a:pPr>
                        <a:buNone/>
                      </a:pPr>
                      <a:r>
                        <a:rPr lang="zh-CN" altLang="en-US" dirty="0"/>
                        <a:t>基于边界特征的方法</a:t>
                      </a:r>
                      <a:endParaRPr lang="zh-CN" altLang="en-US" dirty="0"/>
                    </a:p>
                  </a:txBody>
                  <a:tcPr/>
                </a:tc>
                <a:tc>
                  <a:txBody>
                    <a:bodyPr/>
                    <a:lstStyle/>
                    <a:p>
                      <a:pPr>
                        <a:buNone/>
                      </a:pPr>
                      <a:r>
                        <a:rPr lang="zh-CN" altLang="en-US"/>
                        <a:t>车牌有一个矩形边框</a:t>
                      </a:r>
                      <a:endParaRPr lang="zh-CN" altLang="en-US"/>
                    </a:p>
                  </a:txBody>
                  <a:tcPr/>
                </a:tc>
                <a:tc>
                  <a:txBody>
                    <a:bodyPr/>
                    <a:lstStyle/>
                    <a:p>
                      <a:pPr>
                        <a:buNone/>
                      </a:pPr>
                      <a:r>
                        <a:rPr lang="zh-CN" altLang="en-US"/>
                        <a:t>简单、快速、直接</a:t>
                      </a:r>
                      <a:endParaRPr lang="zh-CN" altLang="en-US"/>
                    </a:p>
                  </a:txBody>
                  <a:tcPr/>
                </a:tc>
                <a:tc>
                  <a:txBody>
                    <a:bodyPr/>
                    <a:lstStyle/>
                    <a:p>
                      <a:pPr>
                        <a:buNone/>
                      </a:pPr>
                      <a:r>
                        <a:rPr lang="zh-CN" altLang="en-US"/>
                        <a:t>不适于复杂的图像，对多余边界过于敏感</a:t>
                      </a:r>
                      <a:endParaRPr lang="zh-CN" altLang="en-US"/>
                    </a:p>
                  </a:txBody>
                  <a:tcPr/>
                </a:tc>
              </a:tr>
              <a:tr h="906780">
                <a:tc>
                  <a:txBody>
                    <a:bodyPr/>
                    <a:lstStyle/>
                    <a:p>
                      <a:pPr>
                        <a:buNone/>
                      </a:pPr>
                      <a:r>
                        <a:rPr lang="zh-CN" altLang="en-US"/>
                        <a:t>基于纹理的方法</a:t>
                      </a:r>
                      <a:endParaRPr lang="zh-CN" altLang="en-US"/>
                    </a:p>
                  </a:txBody>
                  <a:tcPr/>
                </a:tc>
                <a:tc>
                  <a:txBody>
                    <a:bodyPr/>
                    <a:lstStyle/>
                    <a:p>
                      <a:pPr>
                        <a:buNone/>
                      </a:pPr>
                      <a:r>
                        <a:rPr lang="zh-CN" altLang="en-US"/>
                        <a:t>车牌存在一个边缘颜色过渡区</a:t>
                      </a:r>
                      <a:endParaRPr lang="zh-CN" altLang="en-US"/>
                    </a:p>
                  </a:txBody>
                  <a:tcPr/>
                </a:tc>
                <a:tc>
                  <a:txBody>
                    <a:bodyPr/>
                    <a:lstStyle/>
                    <a:p>
                      <a:pPr>
                        <a:buNone/>
                      </a:pPr>
                      <a:r>
                        <a:rPr lang="zh-CN" altLang="en-US"/>
                        <a:t>能够检测到边界变形的车牌</a:t>
                      </a:r>
                      <a:endParaRPr lang="zh-CN" altLang="en-US"/>
                    </a:p>
                  </a:txBody>
                  <a:tcPr/>
                </a:tc>
                <a:tc>
                  <a:txBody>
                    <a:bodyPr/>
                    <a:lstStyle/>
                    <a:p>
                      <a:pPr>
                        <a:buNone/>
                      </a:pPr>
                      <a:r>
                        <a:rPr lang="zh-CN" altLang="en-US"/>
                        <a:t>当存在多个车牌，计算较复杂</a:t>
                      </a:r>
                      <a:endParaRPr lang="zh-CN" altLang="en-US"/>
                    </a:p>
                  </a:txBody>
                  <a:tcPr/>
                </a:tc>
              </a:tr>
              <a:tr h="922020">
                <a:tc>
                  <a:txBody>
                    <a:bodyPr/>
                    <a:lstStyle/>
                    <a:p>
                      <a:pPr>
                        <a:buNone/>
                      </a:pPr>
                      <a:r>
                        <a:rPr lang="zh-CN" altLang="en-US"/>
                        <a:t>基于颜色特征的方法</a:t>
                      </a:r>
                      <a:endParaRPr lang="zh-CN" altLang="en-US"/>
                    </a:p>
                  </a:txBody>
                  <a:tcPr/>
                </a:tc>
                <a:tc>
                  <a:txBody>
                    <a:bodyPr/>
                    <a:lstStyle/>
                    <a:p>
                      <a:pPr>
                        <a:buNone/>
                      </a:pPr>
                      <a:r>
                        <a:rPr lang="zh-CN" altLang="en-US"/>
                        <a:t>车牌有一个特定的颜色组合</a:t>
                      </a:r>
                      <a:endParaRPr lang="zh-CN" altLang="en-US"/>
                    </a:p>
                  </a:txBody>
                  <a:tcPr/>
                </a:tc>
                <a:tc>
                  <a:txBody>
                    <a:bodyPr/>
                    <a:lstStyle/>
                    <a:p>
                      <a:pPr>
                        <a:buNone/>
                      </a:pPr>
                      <a:r>
                        <a:rPr lang="zh-CN" altLang="en-US"/>
                        <a:t>能够检测倾斜和变形的车牌</a:t>
                      </a:r>
                      <a:endParaRPr lang="zh-CN" altLang="en-US"/>
                    </a:p>
                  </a:txBody>
                  <a:tcPr/>
                </a:tc>
                <a:tc>
                  <a:txBody>
                    <a:bodyPr/>
                    <a:lstStyle/>
                    <a:p>
                      <a:pPr>
                        <a:buNone/>
                      </a:pPr>
                      <a:r>
                        <a:rPr lang="en-US" altLang="zh-CN">
                          <a:latin typeface="Malgun Gothic" panose="020B0503020000020004" charset="-127"/>
                          <a:ea typeface="Malgun Gothic" panose="020B0503020000020004" charset="-127"/>
                        </a:rPr>
                        <a:t>RGB</a:t>
                      </a:r>
                      <a:r>
                        <a:rPr lang="zh-CN" altLang="en-US">
                          <a:ea typeface="宋体" panose="02010600030101010101" pitchFamily="2" charset="-122"/>
                        </a:rPr>
                        <a:t>受光照条件的限制，</a:t>
                      </a:r>
                      <a:r>
                        <a:rPr lang="en-US" altLang="zh-CN">
                          <a:latin typeface="Malgun Gothic" panose="020B0503020000020004" charset="-127"/>
                          <a:ea typeface="Malgun Gothic" panose="020B0503020000020004" charset="-127"/>
                        </a:rPr>
                        <a:t>HLS</a:t>
                      </a:r>
                      <a:r>
                        <a:rPr lang="zh-CN" altLang="en-US">
                          <a:ea typeface="宋体" panose="02010600030101010101" pitchFamily="2" charset="-122"/>
                        </a:rPr>
                        <a:t>对噪声敏感</a:t>
                      </a:r>
                      <a:endParaRPr lang="zh-CN" altLang="en-US">
                        <a:ea typeface="宋体" panose="02010600030101010101" pitchFamily="2" charset="-122"/>
                      </a:endParaRPr>
                    </a:p>
                  </a:txBody>
                  <a:tcPr/>
                </a:tc>
              </a:tr>
              <a:tr h="906780">
                <a:tc>
                  <a:txBody>
                    <a:bodyPr/>
                    <a:lstStyle/>
                    <a:p>
                      <a:pPr>
                        <a:buNone/>
                      </a:pPr>
                      <a:r>
                        <a:rPr lang="zh-CN" altLang="en-US"/>
                        <a:t>基于字符特征的方法</a:t>
                      </a:r>
                      <a:endParaRPr lang="zh-CN" altLang="en-US"/>
                    </a:p>
                  </a:txBody>
                  <a:tcPr/>
                </a:tc>
                <a:tc>
                  <a:txBody>
                    <a:bodyPr/>
                    <a:lstStyle/>
                    <a:p>
                      <a:pPr>
                        <a:buNone/>
                      </a:pPr>
                      <a:r>
                        <a:rPr lang="zh-CN" altLang="en-US"/>
                        <a:t>车牌有一定数量且间隔均匀的字符</a:t>
                      </a:r>
                      <a:endParaRPr lang="zh-CN" altLang="en-US"/>
                    </a:p>
                  </a:txBody>
                  <a:tcPr/>
                </a:tc>
                <a:tc>
                  <a:txBody>
                    <a:bodyPr/>
                    <a:lstStyle/>
                    <a:p>
                      <a:pPr>
                        <a:buNone/>
                      </a:pPr>
                      <a:r>
                        <a:rPr lang="zh-CN" altLang="en-US"/>
                        <a:t>具有良好的选择鲁棒性</a:t>
                      </a:r>
                      <a:endParaRPr lang="zh-CN" altLang="en-US"/>
                    </a:p>
                  </a:txBody>
                  <a:tcPr/>
                </a:tc>
                <a:tc>
                  <a:txBody>
                    <a:bodyPr/>
                    <a:lstStyle/>
                    <a:p>
                      <a:pPr>
                        <a:buNone/>
                      </a:pPr>
                      <a:r>
                        <a:rPr lang="zh-CN" altLang="en-US"/>
                        <a:t>耗费时间长、当图像中存在非车牌文字产生干扰时识别性较差</a:t>
                      </a:r>
                      <a:endParaRPr lang="zh-CN" altLang="en-US"/>
                    </a:p>
                  </a:txBody>
                  <a:tcPr/>
                </a:tc>
              </a:tr>
              <a:tr h="906780">
                <a:tc>
                  <a:txBody>
                    <a:bodyPr/>
                    <a:lstStyle/>
                    <a:p>
                      <a:pPr>
                        <a:buNone/>
                      </a:pPr>
                      <a:r>
                        <a:rPr lang="zh-CN" altLang="en-US"/>
                        <a:t>基于全局特征的方法</a:t>
                      </a:r>
                      <a:endParaRPr lang="zh-CN" altLang="en-US"/>
                    </a:p>
                  </a:txBody>
                  <a:tcPr/>
                </a:tc>
                <a:tc>
                  <a:txBody>
                    <a:bodyPr/>
                    <a:lstStyle/>
                    <a:p>
                      <a:pPr>
                        <a:buNone/>
                      </a:pPr>
                      <a:r>
                        <a:rPr lang="zh-CN" altLang="en-US"/>
                        <a:t>找到一个接近车牌大小的连接的区域</a:t>
                      </a:r>
                      <a:endParaRPr lang="zh-CN" altLang="en-US"/>
                    </a:p>
                  </a:txBody>
                  <a:tcPr/>
                </a:tc>
                <a:tc>
                  <a:txBody>
                    <a:bodyPr/>
                    <a:lstStyle/>
                    <a:p>
                      <a:pPr>
                        <a:buNone/>
                      </a:pPr>
                      <a:r>
                        <a:rPr lang="zh-CN" altLang="en-US"/>
                        <a:t>简单、独立性强</a:t>
                      </a:r>
                      <a:endParaRPr lang="zh-CN" altLang="en-US"/>
                    </a:p>
                  </a:txBody>
                  <a:tcPr/>
                </a:tc>
                <a:tc>
                  <a:txBody>
                    <a:bodyPr/>
                    <a:lstStyle/>
                    <a:p>
                      <a:pPr>
                        <a:buNone/>
                      </a:pPr>
                      <a:r>
                        <a:rPr lang="zh-CN" altLang="en-US"/>
                        <a:t>检测到目标区域可能不完整</a:t>
                      </a:r>
                      <a:endParaRPr lang="zh-CN" alt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3352800" y="0"/>
            <a:ext cx="9690100" cy="7103745"/>
          </a:xfrm>
          <a:prstGeom prst="rect">
            <a:avLst/>
          </a:prstGeom>
        </p:spPr>
      </p:pic>
      <p:sp>
        <p:nvSpPr>
          <p:cNvPr id="28" name="文本框 27"/>
          <p:cNvSpPr txBox="1"/>
          <p:nvPr/>
        </p:nvSpPr>
        <p:spPr>
          <a:xfrm>
            <a:off x="9838987" y="170571"/>
            <a:ext cx="2322533" cy="521970"/>
          </a:xfrm>
          <a:prstGeom prst="rect">
            <a:avLst/>
          </a:prstGeom>
          <a:noFill/>
        </p:spPr>
        <p:txBody>
          <a:bodyPr wrap="square" rtlCol="0">
            <a:spAutoFit/>
          </a:bodyPr>
          <a:lstStyle/>
          <a:p>
            <a:pPr algn="ctr"/>
            <a:r>
              <a:rPr lang="en-US" altLang="zh-CN" sz="2800" b="1" dirty="0">
                <a:solidFill>
                  <a:srgbClr val="0071C1"/>
                </a:solidFill>
                <a:latin typeface="微软雅黑" panose="020B0503020204020204" pitchFamily="34" charset="-122"/>
                <a:ea typeface="微软雅黑" panose="020B0503020204020204" pitchFamily="34" charset="-122"/>
              </a:rPr>
              <a:t>APRT2</a:t>
            </a:r>
            <a:endParaRPr lang="zh-CN" altLang="en-US" sz="2800" b="1" dirty="0">
              <a:solidFill>
                <a:srgbClr val="0071C1"/>
              </a:solidFill>
              <a:latin typeface="微软雅黑" panose="020B0503020204020204" pitchFamily="34" charset="-122"/>
              <a:ea typeface="微软雅黑" panose="020B0503020204020204" pitchFamily="34" charset="-122"/>
            </a:endParaRPr>
          </a:p>
        </p:txBody>
      </p:sp>
      <p:sp>
        <p:nvSpPr>
          <p:cNvPr id="77" name="矩形 76"/>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442560" y="278293"/>
            <a:ext cx="2511219" cy="1258018"/>
            <a:chOff x="0" y="112403"/>
            <a:chExt cx="2511219" cy="1258018"/>
          </a:xfrm>
        </p:grpSpPr>
        <p:sp>
          <p:nvSpPr>
            <p:cNvPr id="79" name="文本框 78"/>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0" name="文本框 79"/>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81" name="文本框 80"/>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2" name="文本框 8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3" name="文本框 8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4" name="文本框 8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5" name="矩形 8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p:cNvGrpSpPr/>
          <p:nvPr/>
        </p:nvGrpSpPr>
        <p:grpSpPr>
          <a:xfrm>
            <a:off x="1081186" y="2702877"/>
            <a:ext cx="2067145" cy="953135"/>
            <a:chOff x="1052158" y="2702877"/>
            <a:chExt cx="2067145" cy="953135"/>
          </a:xfrm>
        </p:grpSpPr>
        <p:sp>
          <p:nvSpPr>
            <p:cNvPr id="87" name="文本框 86"/>
            <p:cNvSpPr txBox="1"/>
            <p:nvPr/>
          </p:nvSpPr>
          <p:spPr>
            <a:xfrm>
              <a:off x="1307542"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88" name="矩形 87"/>
            <p:cNvSpPr/>
            <p:nvPr/>
          </p:nvSpPr>
          <p:spPr>
            <a:xfrm>
              <a:off x="1052158"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9" name="矩形 88"/>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90"/>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人员组织</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887265" y="550425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631246" y="565702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631246" y="635234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 name="表格 1"/>
          <p:cNvGraphicFramePr/>
          <p:nvPr/>
        </p:nvGraphicFramePr>
        <p:xfrm>
          <a:off x="3657600" y="692785"/>
          <a:ext cx="8411210" cy="6055995"/>
        </p:xfrm>
        <a:graphic>
          <a:graphicData uri="http://schemas.openxmlformats.org/drawingml/2006/table">
            <a:tbl>
              <a:tblPr firstRow="1" bandRow="1">
                <a:tableStyleId>{5C22544A-7EE6-4342-B048-85BDC9FD1C3A}</a:tableStyleId>
              </a:tblPr>
              <a:tblGrid>
                <a:gridCol w="2102485"/>
                <a:gridCol w="2088515"/>
                <a:gridCol w="2117725"/>
                <a:gridCol w="2102485"/>
              </a:tblGrid>
              <a:tr h="1108075">
                <a:tc>
                  <a:txBody>
                    <a:bodyPr/>
                    <a:lstStyle/>
                    <a:p>
                      <a:pPr>
                        <a:buNone/>
                      </a:pPr>
                      <a:r>
                        <a:rPr lang="zh-CN" altLang="en-US"/>
                        <a:t>字符分割方法</a:t>
                      </a:r>
                      <a:endParaRPr lang="zh-CN" altLang="en-US"/>
                    </a:p>
                  </a:txBody>
                  <a:tcPr/>
                </a:tc>
                <a:tc>
                  <a:txBody>
                    <a:bodyPr/>
                    <a:lstStyle/>
                    <a:p>
                      <a:pPr>
                        <a:buNone/>
                      </a:pPr>
                      <a:r>
                        <a:rPr lang="zh-CN" altLang="en-US"/>
                        <a:t>原理</a:t>
                      </a:r>
                      <a:endParaRPr lang="zh-CN" altLang="en-US"/>
                    </a:p>
                  </a:txBody>
                  <a:tcPr/>
                </a:tc>
                <a:tc>
                  <a:txBody>
                    <a:bodyPr/>
                    <a:lstStyle/>
                    <a:p>
                      <a:pPr>
                        <a:buNone/>
                      </a:pPr>
                      <a:r>
                        <a:rPr lang="zh-CN" altLang="en-US"/>
                        <a:t>优点</a:t>
                      </a:r>
                      <a:endParaRPr lang="zh-CN" altLang="en-US"/>
                    </a:p>
                  </a:txBody>
                  <a:tcPr/>
                </a:tc>
                <a:tc>
                  <a:txBody>
                    <a:bodyPr/>
                    <a:lstStyle/>
                    <a:p>
                      <a:pPr>
                        <a:buNone/>
                      </a:pPr>
                      <a:r>
                        <a:rPr lang="zh-CN" altLang="en-US"/>
                        <a:t>缺点</a:t>
                      </a:r>
                      <a:endParaRPr lang="zh-CN" altLang="en-US"/>
                    </a:p>
                  </a:txBody>
                  <a:tcPr/>
                </a:tc>
              </a:tr>
              <a:tr h="1188720">
                <a:tc>
                  <a:txBody>
                    <a:bodyPr/>
                    <a:lstStyle/>
                    <a:p>
                      <a:pPr>
                        <a:buNone/>
                      </a:pPr>
                      <a:r>
                        <a:rPr lang="zh-CN" altLang="en-US"/>
                        <a:t>垂直投影法</a:t>
                      </a:r>
                      <a:endParaRPr lang="zh-CN" altLang="en-US"/>
                    </a:p>
                  </a:txBody>
                  <a:tcPr/>
                </a:tc>
                <a:tc>
                  <a:txBody>
                    <a:bodyPr/>
                    <a:lstStyle/>
                    <a:p>
                      <a:pPr>
                        <a:buNone/>
                      </a:pPr>
                      <a:r>
                        <a:rPr lang="zh-CN" altLang="en-US"/>
                        <a:t>车牌图像在垂直方向的投影在字符间或字符的间隙处取得局部最小值</a:t>
                      </a:r>
                      <a:endParaRPr lang="zh-CN" altLang="en-US"/>
                    </a:p>
                  </a:txBody>
                  <a:tcPr/>
                </a:tc>
                <a:tc>
                  <a:txBody>
                    <a:bodyPr/>
                    <a:lstStyle/>
                    <a:p>
                      <a:pPr>
                        <a:buNone/>
                      </a:pPr>
                      <a:r>
                        <a:rPr lang="zh-CN" altLang="en-US"/>
                        <a:t>简单，循环执行功能单一，执行速度快，实时性</a:t>
                      </a:r>
                      <a:endParaRPr lang="zh-CN" altLang="en-US"/>
                    </a:p>
                  </a:txBody>
                  <a:tcPr/>
                </a:tc>
                <a:tc>
                  <a:txBody>
                    <a:bodyPr/>
                    <a:lstStyle/>
                    <a:p>
                      <a:pPr>
                        <a:buNone/>
                      </a:pPr>
                      <a:r>
                        <a:rPr lang="zh-CN" altLang="en-US"/>
                        <a:t>不能较好的解决字符的粘连问题和汉字字符的不连通问题</a:t>
                      </a:r>
                      <a:endParaRPr lang="zh-CN" altLang="en-US"/>
                    </a:p>
                  </a:txBody>
                  <a:tcPr/>
                </a:tc>
              </a:tr>
              <a:tr h="1107440">
                <a:tc>
                  <a:txBody>
                    <a:bodyPr/>
                    <a:lstStyle/>
                    <a:p>
                      <a:pPr>
                        <a:buNone/>
                      </a:pPr>
                      <a:r>
                        <a:rPr lang="zh-CN" altLang="en-US"/>
                        <a:t>连通区域法</a:t>
                      </a:r>
                      <a:endParaRPr lang="zh-CN" altLang="en-US"/>
                    </a:p>
                  </a:txBody>
                  <a:tcPr/>
                </a:tc>
                <a:tc>
                  <a:txBody>
                    <a:bodyPr/>
                    <a:lstStyle/>
                    <a:p>
                      <a:pPr>
                        <a:buNone/>
                      </a:pPr>
                      <a:r>
                        <a:rPr lang="zh-CN" altLang="en-US"/>
                        <a:t>获得连通区域的起始和结束位置，构成一个矩形区域</a:t>
                      </a:r>
                      <a:endParaRPr lang="zh-CN" altLang="en-US"/>
                    </a:p>
                  </a:txBody>
                  <a:tcPr/>
                </a:tc>
                <a:tc>
                  <a:txBody>
                    <a:bodyPr/>
                    <a:lstStyle/>
                    <a:p>
                      <a:pPr>
                        <a:buNone/>
                      </a:pPr>
                      <a:r>
                        <a:rPr lang="zh-CN" altLang="en-US"/>
                        <a:t>受车牌倾斜度影响较小</a:t>
                      </a:r>
                      <a:endParaRPr lang="zh-CN" altLang="en-US"/>
                    </a:p>
                  </a:txBody>
                  <a:tcPr/>
                </a:tc>
                <a:tc>
                  <a:txBody>
                    <a:bodyPr/>
                    <a:lstStyle/>
                    <a:p>
                      <a:pPr>
                        <a:buNone/>
                      </a:pPr>
                      <a:r>
                        <a:rPr lang="zh-CN" altLang="en-US"/>
                        <a:t>不够准确</a:t>
                      </a:r>
                      <a:endParaRPr lang="zh-CN" altLang="en-US"/>
                    </a:p>
                  </a:txBody>
                  <a:tcPr/>
                </a:tc>
              </a:tr>
              <a:tr h="1188720">
                <a:tc>
                  <a:txBody>
                    <a:bodyPr/>
                    <a:lstStyle/>
                    <a:p>
                      <a:pPr>
                        <a:buNone/>
                      </a:pPr>
                      <a:r>
                        <a:rPr lang="zh-CN" altLang="en-US"/>
                        <a:t>聚类分析法</a:t>
                      </a:r>
                      <a:endParaRPr lang="zh-CN" altLang="en-US"/>
                    </a:p>
                  </a:txBody>
                  <a:tcPr/>
                </a:tc>
                <a:tc>
                  <a:txBody>
                    <a:bodyPr/>
                    <a:lstStyle/>
                    <a:p>
                      <a:pPr>
                        <a:buNone/>
                      </a:pPr>
                      <a:r>
                        <a:rPr lang="zh-CN" altLang="en-US"/>
                        <a:t>根据同一个字符的像素构成一个连通区域，逐个分割车牌中的字符</a:t>
                      </a:r>
                      <a:endParaRPr lang="zh-CN" altLang="en-US"/>
                    </a:p>
                  </a:txBody>
                  <a:tcPr/>
                </a:tc>
                <a:tc>
                  <a:txBody>
                    <a:bodyPr/>
                    <a:lstStyle/>
                    <a:p>
                      <a:pPr>
                        <a:buNone/>
                      </a:pPr>
                      <a:r>
                        <a:rPr lang="zh-CN" altLang="en-US"/>
                        <a:t>精度高，较好解决了汉字字符的不连通问题</a:t>
                      </a:r>
                      <a:endParaRPr lang="zh-CN" altLang="en-US"/>
                    </a:p>
                  </a:txBody>
                  <a:tcPr/>
                </a:tc>
                <a:tc>
                  <a:txBody>
                    <a:bodyPr/>
                    <a:lstStyle/>
                    <a:p>
                      <a:pPr>
                        <a:buNone/>
                      </a:pPr>
                      <a:r>
                        <a:rPr lang="zh-CN" altLang="en-US"/>
                        <a:t>程序设计复杂，执行速度慢，无法满足系统实时性</a:t>
                      </a:r>
                      <a:endParaRPr lang="zh-CN" altLang="en-US"/>
                    </a:p>
                  </a:txBody>
                  <a:tcPr/>
                </a:tc>
              </a:tr>
              <a:tr h="1463040">
                <a:tc>
                  <a:txBody>
                    <a:bodyPr/>
                    <a:lstStyle/>
                    <a:p>
                      <a:pPr>
                        <a:buNone/>
                      </a:pPr>
                      <a:r>
                        <a:rPr lang="zh-CN" altLang="en-US"/>
                        <a:t>模块匹配法</a:t>
                      </a:r>
                      <a:endParaRPr lang="zh-CN" altLang="en-US"/>
                    </a:p>
                  </a:txBody>
                  <a:tcPr/>
                </a:tc>
                <a:tc>
                  <a:txBody>
                    <a:bodyPr/>
                    <a:lstStyle/>
                    <a:p>
                      <a:pPr>
                        <a:buNone/>
                      </a:pPr>
                      <a:r>
                        <a:rPr lang="zh-CN" altLang="en-US"/>
                        <a:t>先对二值图像垂直投影，再通过局部最小值获得波谷位置，相邻波谷提取矩形</a:t>
                      </a:r>
                      <a:endParaRPr lang="zh-CN" altLang="en-US"/>
                    </a:p>
                  </a:txBody>
                  <a:tcPr/>
                </a:tc>
                <a:tc>
                  <a:txBody>
                    <a:bodyPr/>
                    <a:lstStyle/>
                    <a:p>
                      <a:pPr>
                        <a:buNone/>
                      </a:pPr>
                      <a:r>
                        <a:rPr lang="zh-CN" altLang="en-US"/>
                        <a:t>解决了汉字字符的不连通问题，而且较好克服噪声干扰</a:t>
                      </a:r>
                      <a:endParaRPr lang="zh-CN" altLang="en-US"/>
                    </a:p>
                  </a:txBody>
                  <a:tcPr/>
                </a:tc>
                <a:tc>
                  <a:txBody>
                    <a:bodyPr/>
                    <a:lstStyle/>
                    <a:p>
                      <a:pPr>
                        <a:buNone/>
                      </a:pPr>
                      <a:r>
                        <a:rPr lang="zh-CN" altLang="en-US"/>
                        <a:t>程序设计复杂，运行较慢</a:t>
                      </a:r>
                      <a:endParaRPr lang="zh-CN" alt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cstate="email"/>
          <a:stretch>
            <a:fillRect/>
          </a:stretch>
        </p:blipFill>
        <p:spPr>
          <a:xfrm>
            <a:off x="1524" y="0"/>
            <a:ext cx="12190476" cy="6858858"/>
          </a:xfrm>
          <a:prstGeom prst="rect">
            <a:avLst/>
          </a:prstGeom>
        </p:spPr>
      </p:pic>
      <p:sp>
        <p:nvSpPr>
          <p:cNvPr id="5" name="矩形 4"/>
          <p:cNvSpPr/>
          <p:nvPr/>
        </p:nvSpPr>
        <p:spPr>
          <a:xfrm>
            <a:off x="1270" y="635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42560" y="278293"/>
            <a:ext cx="2511219" cy="1258018"/>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631246" y="1992816"/>
            <a:ext cx="2067146" cy="953135"/>
            <a:chOff x="631246" y="1992816"/>
            <a:chExt cx="2067146" cy="953135"/>
          </a:xfrm>
        </p:grpSpPr>
        <p:sp>
          <p:nvSpPr>
            <p:cNvPr id="9" name="文本框 8"/>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631246" y="2702877"/>
            <a:ext cx="2067145" cy="953135"/>
            <a:chOff x="631246" y="2702877"/>
            <a:chExt cx="2067145" cy="953135"/>
          </a:xfrm>
        </p:grpSpPr>
        <p:sp>
          <p:nvSpPr>
            <p:cNvPr id="11" name="文本框 10"/>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631246" y="3412938"/>
            <a:ext cx="2067145" cy="521970"/>
            <a:chOff x="631246" y="3412938"/>
            <a:chExt cx="2067145" cy="521970"/>
          </a:xfrm>
        </p:grpSpPr>
        <p:sp>
          <p:nvSpPr>
            <p:cNvPr id="12" name="文本框 11"/>
            <p:cNvSpPr txBox="1"/>
            <p:nvPr/>
          </p:nvSpPr>
          <p:spPr>
            <a:xfrm>
              <a:off x="8866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6312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631246" y="4122999"/>
            <a:ext cx="2067145" cy="953135"/>
            <a:chOff x="631246" y="4122999"/>
            <a:chExt cx="2067145" cy="953135"/>
          </a:xfrm>
        </p:grpSpPr>
        <p:sp>
          <p:nvSpPr>
            <p:cNvPr id="13" name="文本框 1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631246" y="4817819"/>
            <a:ext cx="2067145" cy="953135"/>
            <a:chOff x="631246" y="4833059"/>
            <a:chExt cx="2067145" cy="953135"/>
          </a:xfrm>
        </p:grpSpPr>
        <p:sp>
          <p:nvSpPr>
            <p:cNvPr id="14" name="文本框 1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6035979" y="2967764"/>
            <a:ext cx="3759297" cy="922020"/>
            <a:chOff x="6035979" y="2967764"/>
            <a:chExt cx="3759297" cy="922020"/>
          </a:xfrm>
        </p:grpSpPr>
        <p:sp>
          <p:nvSpPr>
            <p:cNvPr id="25" name="文本框 24"/>
            <p:cNvSpPr txBox="1"/>
            <p:nvPr/>
          </p:nvSpPr>
          <p:spPr>
            <a:xfrm>
              <a:off x="6834320" y="2967764"/>
              <a:ext cx="2960956" cy="922020"/>
            </a:xfrm>
            <a:prstGeom prst="rect">
              <a:avLst/>
            </a:prstGeom>
            <a:noFill/>
          </p:spPr>
          <p:txBody>
            <a:bodyPr wrap="square" rtlCol="0">
              <a:spAutoFit/>
            </a:bodyPr>
            <a:lstStyle/>
            <a:p>
              <a:r>
                <a:rPr lang="zh-CN" altLang="en-US" sz="5400" b="1" dirty="0">
                  <a:solidFill>
                    <a:srgbClr val="0071C1"/>
                  </a:solidFill>
                  <a:latin typeface="微软雅黑" panose="020B0503020204020204" pitchFamily="34" charset="-122"/>
                  <a:ea typeface="微软雅黑" panose="020B0503020204020204" pitchFamily="34" charset="-122"/>
                </a:rPr>
                <a:t>需求分析</a:t>
              </a:r>
              <a:endParaRPr lang="zh-CN" altLang="en-US" sz="5400" b="1" dirty="0">
                <a:solidFill>
                  <a:srgbClr val="0071C1"/>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2" cstate="email"/>
            <a:stretch>
              <a:fillRect/>
            </a:stretch>
          </p:blipFill>
          <p:spPr>
            <a:xfrm>
              <a:off x="6035979" y="3049973"/>
              <a:ext cx="771075" cy="771075"/>
            </a:xfrm>
            <a:prstGeom prst="rect">
              <a:avLst/>
            </a:prstGeom>
          </p:spPr>
        </p:pic>
      </p:grpSp>
      <p:sp>
        <p:nvSpPr>
          <p:cNvPr id="31" name="文本框 30"/>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人员组织</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887265" y="551695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9" name="矩形 28"/>
          <p:cNvSpPr/>
          <p:nvPr/>
        </p:nvSpPr>
        <p:spPr>
          <a:xfrm>
            <a:off x="631246" y="566972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631246" y="635298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3396343" cy="6858858"/>
          </a:xfrm>
          <a:prstGeom prst="rect">
            <a:avLst/>
          </a:prstGeom>
          <a:solidFill>
            <a:srgbClr val="007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42560" y="278293"/>
            <a:ext cx="2511219" cy="1258018"/>
            <a:chOff x="0" y="112403"/>
            <a:chExt cx="2511219" cy="1258018"/>
          </a:xfrm>
        </p:grpSpPr>
        <p:sp>
          <p:nvSpPr>
            <p:cNvPr id="7" name="文本框 6"/>
            <p:cNvSpPr txBox="1"/>
            <p:nvPr/>
          </p:nvSpPr>
          <p:spPr>
            <a:xfrm>
              <a:off x="0" y="112403"/>
              <a:ext cx="1857828" cy="830997"/>
            </a:xfrm>
            <a:prstGeom prst="rect">
              <a:avLst/>
            </a:prstGeom>
            <a:noFill/>
          </p:spPr>
          <p:txBody>
            <a:bodyPr wrap="square" rtlCol="0">
              <a:spAutoFit/>
            </a:bodyPr>
            <a:lstStyle/>
            <a:p>
              <a:pPr algn="ctr"/>
              <a:r>
                <a:rPr lang="zh-CN" altLang="en-US" sz="4800" b="1" dirty="0">
                  <a:solidFill>
                    <a:schemeClr val="bg1"/>
                  </a:solidFill>
                  <a:latin typeface="微软雅黑" panose="020B0503020204020204" pitchFamily="34" charset="-122"/>
                  <a:ea typeface="微软雅黑" panose="020B0503020204020204" pitchFamily="34" charset="-122"/>
                </a:rPr>
                <a:t>目录</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188686" y="847201"/>
              <a:ext cx="2322533" cy="523220"/>
            </a:xfrm>
            <a:prstGeom prst="rect">
              <a:avLst/>
            </a:prstGeom>
            <a:noFill/>
          </p:spPr>
          <p:txBody>
            <a:bodyPr wrap="square" rtlCol="0">
              <a:spAutoFit/>
            </a:bodyPr>
            <a:lstStyle/>
            <a:p>
              <a:pPr algn="ctr"/>
              <a:r>
                <a:rPr lang="en-US" altLang="zh-CN" sz="2800" b="1" dirty="0">
                  <a:solidFill>
                    <a:schemeClr val="bg1"/>
                  </a:solidFill>
                  <a:latin typeface="微软雅黑" panose="020B0503020204020204" pitchFamily="34" charset="-122"/>
                  <a:ea typeface="微软雅黑" panose="020B0503020204020204" pitchFamily="34" charset="-122"/>
                </a:rPr>
                <a:t>CONTENTS</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sp>
        <p:nvSpPr>
          <p:cNvPr id="9" name="文本框 8"/>
          <p:cNvSpPr txBox="1"/>
          <p:nvPr/>
        </p:nvSpPr>
        <p:spPr>
          <a:xfrm>
            <a:off x="886631" y="1992816"/>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研究背景</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886630" y="2702877"/>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研究现状</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1305730" y="3412938"/>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需求分析</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886630" y="412299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概要设计</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886630" y="4833059"/>
            <a:ext cx="1811761" cy="953135"/>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sym typeface="+mn-ea"/>
              </a:rPr>
              <a:t>技术难点</a:t>
            </a:r>
            <a:endParaRPr lang="zh-CN" altLang="en-US" sz="2800" b="1" spc="300" dirty="0">
              <a:solidFill>
                <a:schemeClr val="bg1"/>
              </a:solidFill>
              <a:latin typeface="微软雅黑" panose="020B0503020204020204" pitchFamily="34" charset="-122"/>
              <a:ea typeface="微软雅黑" panose="020B0503020204020204" pitchFamily="34" charset="-122"/>
            </a:endParaRPr>
          </a:p>
          <a:p>
            <a:pPr algn="ct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631246" y="216290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31246" y="28600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050346" y="3566340"/>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631246" y="4272619"/>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31246" y="498646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9869467" y="170571"/>
            <a:ext cx="2322533" cy="523220"/>
          </a:xfrm>
          <a:prstGeom prst="rect">
            <a:avLst/>
          </a:prstGeom>
          <a:noFill/>
        </p:spPr>
        <p:txBody>
          <a:bodyPr wrap="square" rtlCol="0">
            <a:spAutoFit/>
          </a:bodyPr>
          <a:lstStyle/>
          <a:p>
            <a:pPr algn="ctr"/>
            <a:r>
              <a:rPr lang="en-US" altLang="zh-CN" sz="2800" b="1" dirty="0">
                <a:solidFill>
                  <a:srgbClr val="0071C1"/>
                </a:solidFill>
                <a:latin typeface="微软雅黑" panose="020B0503020204020204" pitchFamily="34" charset="-122"/>
                <a:ea typeface="微软雅黑" panose="020B0503020204020204" pitchFamily="34" charset="-122"/>
              </a:rPr>
              <a:t>APRT1</a:t>
            </a:r>
            <a:endParaRPr lang="zh-CN" altLang="en-US" sz="2800" b="1" dirty="0">
              <a:solidFill>
                <a:srgbClr val="0071C1"/>
              </a:solidFill>
              <a:latin typeface="微软雅黑" panose="020B0503020204020204" pitchFamily="34" charset="-122"/>
              <a:ea typeface="微软雅黑" panose="020B0503020204020204" pitchFamily="34" charset="-122"/>
            </a:endParaRPr>
          </a:p>
        </p:txBody>
      </p:sp>
      <p:sp>
        <p:nvSpPr>
          <p:cNvPr id="24" name="文本框 23"/>
          <p:cNvSpPr txBox="1"/>
          <p:nvPr/>
        </p:nvSpPr>
        <p:spPr>
          <a:xfrm>
            <a:off x="887265" y="620021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人员组织</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5" name="文本框 24"/>
          <p:cNvSpPr txBox="1"/>
          <p:nvPr/>
        </p:nvSpPr>
        <p:spPr>
          <a:xfrm>
            <a:off x="886630" y="5500444"/>
            <a:ext cx="1811761" cy="521970"/>
          </a:xfrm>
          <a:prstGeom prst="rect">
            <a:avLst/>
          </a:prstGeom>
          <a:noFill/>
        </p:spPr>
        <p:txBody>
          <a:bodyPr wrap="square" rtlCol="0">
            <a:spAutoFit/>
          </a:bodyPr>
          <a:lstStyle/>
          <a:p>
            <a:pPr algn="ctr"/>
            <a:r>
              <a:rPr lang="zh-CN" altLang="en-US" sz="2800" b="1" spc="300" dirty="0">
                <a:solidFill>
                  <a:schemeClr val="bg1"/>
                </a:solidFill>
                <a:latin typeface="微软雅黑" panose="020B0503020204020204" pitchFamily="34" charset="-122"/>
                <a:ea typeface="微软雅黑" panose="020B0503020204020204" pitchFamily="34" charset="-122"/>
              </a:rPr>
              <a:t>进度安排</a:t>
            </a:r>
            <a:endParaRPr lang="zh-CN" altLang="en-US" sz="2800" b="1" spc="300" dirty="0">
              <a:solidFill>
                <a:schemeClr val="bg1"/>
              </a:solidFill>
              <a:latin typeface="微软雅黑" panose="020B0503020204020204" pitchFamily="34" charset="-122"/>
              <a:ea typeface="微软雅黑" panose="020B0503020204020204" pitchFamily="34" charset="-122"/>
            </a:endParaRPr>
          </a:p>
        </p:txBody>
      </p:sp>
      <p:sp>
        <p:nvSpPr>
          <p:cNvPr id="26" name="矩形 25"/>
          <p:cNvSpPr/>
          <p:nvPr/>
        </p:nvSpPr>
        <p:spPr>
          <a:xfrm>
            <a:off x="631246" y="5623366"/>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p:cNvSpPr/>
          <p:nvPr/>
        </p:nvSpPr>
        <p:spPr>
          <a:xfrm>
            <a:off x="631246" y="6352981"/>
            <a:ext cx="216416" cy="2164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1"/>
          <a:stretch>
            <a:fillRect/>
          </a:stretch>
        </p:blipFill>
        <p:spPr>
          <a:xfrm>
            <a:off x="4906851" y="1013091"/>
            <a:ext cx="4962616" cy="533657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1820</Words>
  <Application>WPS 演示</Application>
  <PresentationFormat>宽屏</PresentationFormat>
  <Paragraphs>655</Paragraphs>
  <Slides>17</Slides>
  <Notes>3</Notes>
  <HiddenSlides>0</HiddenSlides>
  <MMClips>1</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17</vt:i4>
      </vt:variant>
    </vt:vector>
  </HeadingPairs>
  <TitlesOfParts>
    <vt:vector size="29" baseType="lpstr">
      <vt:lpstr>Arial</vt:lpstr>
      <vt:lpstr>宋体</vt:lpstr>
      <vt:lpstr>Wingdings</vt:lpstr>
      <vt:lpstr>微软雅黑</vt:lpstr>
      <vt:lpstr>Malgun Gothic</vt:lpstr>
      <vt:lpstr>Calibri</vt:lpstr>
      <vt:lpstr>等线</vt:lpstr>
      <vt:lpstr>Segoe Print</vt:lpstr>
      <vt:lpstr>Arial Unicode MS</vt:lpstr>
      <vt:lpstr>等线 Light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龙时富</dc:creator>
  <cp:lastModifiedBy>hubin</cp:lastModifiedBy>
  <cp:revision>63</cp:revision>
  <dcterms:created xsi:type="dcterms:W3CDTF">2016-02-29T10:49:00Z</dcterms:created>
  <dcterms:modified xsi:type="dcterms:W3CDTF">2017-11-01T08:37:55Z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2052-10.1.0.6876</vt:lpwstr>
  </property>
</Properties>
</file>

<file path=docProps/thumbnail.jpeg>
</file>